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74" r:id="rId2"/>
    <p:sldId id="407" r:id="rId3"/>
    <p:sldId id="279" r:id="rId4"/>
    <p:sldId id="397" r:id="rId5"/>
    <p:sldId id="285" r:id="rId6"/>
    <p:sldId id="286" r:id="rId7"/>
    <p:sldId id="287" r:id="rId8"/>
    <p:sldId id="288" r:id="rId9"/>
    <p:sldId id="401" r:id="rId10"/>
    <p:sldId id="402" r:id="rId11"/>
    <p:sldId id="399" r:id="rId12"/>
    <p:sldId id="393" r:id="rId13"/>
    <p:sldId id="290" r:id="rId14"/>
    <p:sldId id="289" r:id="rId15"/>
    <p:sldId id="291" r:id="rId16"/>
    <p:sldId id="293" r:id="rId17"/>
    <p:sldId id="294" r:id="rId18"/>
    <p:sldId id="295" r:id="rId19"/>
    <p:sldId id="296" r:id="rId20"/>
    <p:sldId id="297" r:id="rId21"/>
    <p:sldId id="392" r:id="rId22"/>
    <p:sldId id="300" r:id="rId23"/>
    <p:sldId id="411" r:id="rId24"/>
    <p:sldId id="302" r:id="rId25"/>
    <p:sldId id="304" r:id="rId26"/>
    <p:sldId id="305" r:id="rId27"/>
    <p:sldId id="306" r:id="rId28"/>
    <p:sldId id="308" r:id="rId29"/>
    <p:sldId id="309" r:id="rId30"/>
    <p:sldId id="310" r:id="rId31"/>
    <p:sldId id="307" r:id="rId32"/>
    <p:sldId id="394" r:id="rId33"/>
    <p:sldId id="413" r:id="rId34"/>
    <p:sldId id="409" r:id="rId35"/>
    <p:sldId id="314" r:id="rId36"/>
    <p:sldId id="412" r:id="rId37"/>
    <p:sldId id="410" r:id="rId38"/>
    <p:sldId id="395" r:id="rId39"/>
    <p:sldId id="398" r:id="rId40"/>
    <p:sldId id="406" r:id="rId41"/>
    <p:sldId id="403" r:id="rId42"/>
    <p:sldId id="404" r:id="rId43"/>
    <p:sldId id="405" r:id="rId44"/>
    <p:sldId id="408" r:id="rId45"/>
    <p:sldId id="414" r:id="rId46"/>
    <p:sldId id="373" r:id="rId47"/>
  </p:sldIdLst>
  <p:sldSz cx="9144000" cy="5148263"/>
  <p:notesSz cx="6858000" cy="9144000"/>
  <p:defaultTextStyle>
    <a:defPPr>
      <a:defRPr lang="en-US"/>
    </a:defPPr>
    <a:lvl1pPr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1pPr>
    <a:lvl2pPr marL="171496" indent="-85748"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2pPr>
    <a:lvl3pPr marL="342991" indent="-171496"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3pPr>
    <a:lvl4pPr marL="514487" indent="-257244"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4pPr>
    <a:lvl5pPr marL="685983" indent="-342991"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5pPr>
    <a:lvl6pPr marL="857479" algn="l" defTabSz="171496" rtl="0" eaLnBrk="1" latinLnBrk="0" hangingPunct="1"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6pPr>
    <a:lvl7pPr marL="1028974" algn="l" defTabSz="171496" rtl="0" eaLnBrk="1" latinLnBrk="0" hangingPunct="1"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7pPr>
    <a:lvl8pPr marL="1200470" algn="l" defTabSz="171496" rtl="0" eaLnBrk="1" latinLnBrk="0" hangingPunct="1"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8pPr>
    <a:lvl9pPr marL="1371966" algn="l" defTabSz="171496" rtl="0" eaLnBrk="1" latinLnBrk="0" hangingPunct="1"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9pPr>
  </p:defaultTextStyle>
  <p:extLst>
    <p:ext uri="{521415D9-36F7-43E2-AB2F-B90AF26B5E84}">
      <p14:sectionLst xmlns:p14="http://schemas.microsoft.com/office/powerpoint/2010/main">
        <p14:section name="Acceleratiing Synthesis" id="{84297B52-30A8-CD42-8DD8-1A476B8F0563}">
          <p14:sldIdLst>
            <p14:sldId id="374"/>
            <p14:sldId id="407"/>
          </p14:sldIdLst>
        </p14:section>
        <p14:section name="Reproducible Science" id="{7551B0BC-F745-9941-A440-3D2955F31EC8}">
          <p14:sldIdLst>
            <p14:sldId id="279"/>
            <p14:sldId id="397"/>
            <p14:sldId id="285"/>
            <p14:sldId id="286"/>
            <p14:sldId id="287"/>
            <p14:sldId id="288"/>
            <p14:sldId id="401"/>
            <p14:sldId id="402"/>
            <p14:sldId id="399"/>
          </p14:sldIdLst>
        </p14:section>
        <p14:section name="Provenance" id="{B39765C3-9B9A-B94B-A724-FC3516B333C7}">
          <p14:sldIdLst>
            <p14:sldId id="393"/>
            <p14:sldId id="290"/>
            <p14:sldId id="289"/>
            <p14:sldId id="291"/>
            <p14:sldId id="293"/>
            <p14:sldId id="294"/>
            <p14:sldId id="295"/>
            <p14:sldId id="296"/>
            <p14:sldId id="297"/>
            <p14:sldId id="392"/>
            <p14:sldId id="300"/>
            <p14:sldId id="411"/>
            <p14:sldId id="302"/>
            <p14:sldId id="304"/>
            <p14:sldId id="305"/>
            <p14:sldId id="306"/>
            <p14:sldId id="308"/>
            <p14:sldId id="309"/>
            <p14:sldId id="310"/>
            <p14:sldId id="307"/>
          </p14:sldIdLst>
        </p14:section>
        <p14:section name="Citation" id="{DC4ECB97-6DC5-8E41-9813-9AFEC93ABAE6}">
          <p14:sldIdLst>
            <p14:sldId id="394"/>
            <p14:sldId id="413"/>
            <p14:sldId id="409"/>
            <p14:sldId id="314"/>
            <p14:sldId id="412"/>
            <p14:sldId id="410"/>
          </p14:sldIdLst>
        </p14:section>
        <p14:section name="Synthesis" id="{4983CD58-7900-E64A-B39D-00E9C8DD4A8C}">
          <p14:sldIdLst>
            <p14:sldId id="395"/>
            <p14:sldId id="398"/>
            <p14:sldId id="406"/>
            <p14:sldId id="403"/>
            <p14:sldId id="404"/>
            <p14:sldId id="405"/>
            <p14:sldId id="408"/>
            <p14:sldId id="414"/>
            <p14:sldId id="373"/>
          </p14:sldIdLst>
        </p14:section>
        <p14:section name="Spare slides" id="{77F6FD65-0B95-4046-83E2-A356DC5AA5EE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315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2" userDrawn="1">
          <p15:clr>
            <a:srgbClr val="A4A3A4"/>
          </p15:clr>
        </p15:guide>
        <p15:guide id="4" pos="1584" userDrawn="1">
          <p15:clr>
            <a:srgbClr val="A4A3A4"/>
          </p15:clr>
        </p15:guide>
        <p15:guide id="5" orient="horz" pos="2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B7A"/>
    <a:srgbClr val="6398A6"/>
    <a:srgbClr val="666666"/>
    <a:srgbClr val="7C8DCC"/>
    <a:srgbClr val="C1B69A"/>
    <a:srgbClr val="347098"/>
    <a:srgbClr val="D4550F"/>
    <a:srgbClr val="000000"/>
    <a:srgbClr val="A09780"/>
    <a:srgbClr val="D45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8" autoAdjust="0"/>
    <p:restoredTop sz="84035" autoAdjust="0"/>
  </p:normalViewPr>
  <p:slideViewPr>
    <p:cSldViewPr snapToGrid="0">
      <p:cViewPr varScale="1">
        <p:scale>
          <a:sx n="165" d="100"/>
          <a:sy n="165" d="100"/>
        </p:scale>
        <p:origin x="-112" y="-144"/>
      </p:cViewPr>
      <p:guideLst>
        <p:guide orient="horz" pos="3158"/>
        <p:guide orient="horz" pos="1622"/>
        <p:guide orient="horz" pos="206"/>
        <p:guide pos="288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1804A-6589-DE4F-9AE3-3EC96F70769B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6C31E358-BA71-2240-A54B-ED9D10323C46}">
      <dgm:prSet phldrT="[Text]"/>
      <dgm:spPr/>
      <dgm:t>
        <a:bodyPr/>
        <a:lstStyle/>
        <a:p>
          <a:r>
            <a:rPr lang="en-US" b="0" i="0" dirty="0" smtClean="0">
              <a:solidFill>
                <a:srgbClr val="646B7A"/>
              </a:solidFill>
              <a:latin typeface="Raleway"/>
              <a:cs typeface="Raleway"/>
            </a:rPr>
            <a:t>Prose</a:t>
          </a:r>
          <a:endParaRPr lang="en-US" b="0" i="0" dirty="0">
            <a:solidFill>
              <a:srgbClr val="646B7A"/>
            </a:solidFill>
            <a:latin typeface="Raleway"/>
            <a:cs typeface="Raleway"/>
          </a:endParaRPr>
        </a:p>
      </dgm:t>
    </dgm:pt>
    <dgm:pt modelId="{2B5B59FF-809C-2E46-930D-75687D43FE98}" type="parTrans" cxnId="{A510B361-2C6B-DD4D-806F-98E03F25C099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131E02BA-9576-0840-B4C7-D5DEA17D034B}" type="sibTrans" cxnId="{A510B361-2C6B-DD4D-806F-98E03F25C099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FB4C8E8C-4534-AB4B-B88B-2DAE7D067ED5}">
      <dgm:prSet phldrT="[Text]"/>
      <dgm:spPr/>
      <dgm:t>
        <a:bodyPr/>
        <a:lstStyle/>
        <a:p>
          <a:r>
            <a:rPr lang="en-US" b="0" i="0" dirty="0" smtClean="0">
              <a:solidFill>
                <a:srgbClr val="646B7A"/>
              </a:solidFill>
              <a:latin typeface="Raleway"/>
              <a:cs typeface="Raleway"/>
            </a:rPr>
            <a:t>Formal Provenance Trace</a:t>
          </a:r>
          <a:endParaRPr lang="en-US" b="0" i="0" dirty="0">
            <a:solidFill>
              <a:srgbClr val="646B7A"/>
            </a:solidFill>
            <a:latin typeface="Raleway"/>
            <a:cs typeface="Raleway"/>
          </a:endParaRPr>
        </a:p>
      </dgm:t>
    </dgm:pt>
    <dgm:pt modelId="{C4838C78-55C9-E740-9251-0AC7E5F0A495}" type="parTrans" cxnId="{9AE746DC-7465-6F42-B4E3-671F18F6F7BD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7E58F9F1-C848-FF4F-BF13-4C184C2CD071}" type="sibTrans" cxnId="{9AE746DC-7465-6F42-B4E3-671F18F6F7BD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2A1B1858-095D-5F4B-BC7E-F437FCE2510C}">
      <dgm:prSet phldrT="[Text]"/>
      <dgm:spPr/>
      <dgm:t>
        <a:bodyPr/>
        <a:lstStyle/>
        <a:p>
          <a:r>
            <a:rPr lang="en-US" b="0" i="0" dirty="0" smtClean="0">
              <a:solidFill>
                <a:srgbClr val="646B7A"/>
              </a:solidFill>
              <a:latin typeface="Raleway"/>
              <a:cs typeface="Raleway"/>
            </a:rPr>
            <a:t>Fully Executable Environment</a:t>
          </a:r>
          <a:endParaRPr lang="en-US" b="0" i="0" dirty="0">
            <a:solidFill>
              <a:srgbClr val="646B7A"/>
            </a:solidFill>
            <a:latin typeface="Raleway"/>
            <a:cs typeface="Raleway"/>
          </a:endParaRPr>
        </a:p>
      </dgm:t>
    </dgm:pt>
    <dgm:pt modelId="{1545FA4D-5446-2C40-9C95-4327760EA0EB}" type="parTrans" cxnId="{295E73F6-FC1B-9740-8843-4D1943F7DEB6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267A199B-CDB6-5440-B096-3FE5708BE639}" type="sibTrans" cxnId="{295E73F6-FC1B-9740-8843-4D1943F7DEB6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A92E29BD-2399-F94C-80BC-74A7565A5E91}" type="pres">
      <dgm:prSet presAssocID="{D011804A-6589-DE4F-9AE3-3EC96F70769B}" presName="arrowDiagram" presStyleCnt="0">
        <dgm:presLayoutVars>
          <dgm:chMax val="5"/>
          <dgm:dir/>
          <dgm:resizeHandles val="exact"/>
        </dgm:presLayoutVars>
      </dgm:prSet>
      <dgm:spPr/>
    </dgm:pt>
    <dgm:pt modelId="{7989F21A-9BF3-2344-B90E-E16B6F59B53F}" type="pres">
      <dgm:prSet presAssocID="{D011804A-6589-DE4F-9AE3-3EC96F70769B}" presName="arrow" presStyleLbl="bgShp" presStyleIdx="0" presStyleCnt="1"/>
      <dgm:sp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50000"/>
              </a:schemeClr>
            </a:gs>
          </a:gsLst>
          <a:lin ang="0" scaled="1"/>
          <a:tileRect/>
        </a:gradFill>
      </dgm:spPr>
    </dgm:pt>
    <dgm:pt modelId="{05E3BB17-D3CC-4E41-90C6-A913E2E93E59}" type="pres">
      <dgm:prSet presAssocID="{D011804A-6589-DE4F-9AE3-3EC96F70769B}" presName="arrowDiagram3" presStyleCnt="0"/>
      <dgm:spPr/>
    </dgm:pt>
    <dgm:pt modelId="{A7B87FC7-82DE-B64E-BD3A-F3C03AF6FF43}" type="pres">
      <dgm:prSet presAssocID="{6C31E358-BA71-2240-A54B-ED9D10323C46}" presName="bullet3a" presStyleLbl="node1" presStyleIdx="0" presStyleCnt="3"/>
      <dgm:spPr/>
    </dgm:pt>
    <dgm:pt modelId="{6687CCD3-15F7-DD4D-9EC5-A3A83D264B19}" type="pres">
      <dgm:prSet presAssocID="{6C31E358-BA71-2240-A54B-ED9D10323C46}" presName="textBox3a" presStyleLbl="revTx" presStyleIdx="0" presStyleCnt="3" custScaleY="70109" custLinFactNeighborX="13497" custLinFactNeighborY="-14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7E59D-2B10-5441-AA97-76B405EDB27E}" type="pres">
      <dgm:prSet presAssocID="{FB4C8E8C-4534-AB4B-B88B-2DAE7D067ED5}" presName="bullet3b" presStyleLbl="node1" presStyleIdx="1" presStyleCnt="3" custLinFactX="14305" custLinFactNeighborX="100000" custLinFactNeighborY="-44608"/>
      <dgm:spPr/>
    </dgm:pt>
    <dgm:pt modelId="{C3F5F956-4F97-BB49-B4C5-AD7F83BD2B5F}" type="pres">
      <dgm:prSet presAssocID="{FB4C8E8C-4534-AB4B-B88B-2DAE7D067ED5}" presName="textBox3b" presStyleLbl="revTx" presStyleIdx="1" presStyleCnt="3" custScaleY="40956" custLinFactNeighborX="1638" custLinFactNeighborY="-138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B3436-C3EB-454A-9EA1-B2F07A1EEDE7}" type="pres">
      <dgm:prSet presAssocID="{2A1B1858-095D-5F4B-BC7E-F437FCE2510C}" presName="bullet3c" presStyleLbl="node1" presStyleIdx="2" presStyleCnt="3" custLinFactX="100000" custLinFactNeighborX="135859" custLinFactNeighborY="-44351"/>
      <dgm:spPr/>
    </dgm:pt>
    <dgm:pt modelId="{2D7BB092-ED91-6347-AE27-BD865775EBBA}" type="pres">
      <dgm:prSet presAssocID="{2A1B1858-095D-5F4B-BC7E-F437FCE2510C}" presName="textBox3c" presStyleLbl="revTx" presStyleIdx="2" presStyleCnt="3" custScaleY="68029" custLinFactNeighborX="12831" custLinFactNeighborY="6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10B361-2C6B-DD4D-806F-98E03F25C099}" srcId="{D011804A-6589-DE4F-9AE3-3EC96F70769B}" destId="{6C31E358-BA71-2240-A54B-ED9D10323C46}" srcOrd="0" destOrd="0" parTransId="{2B5B59FF-809C-2E46-930D-75687D43FE98}" sibTransId="{131E02BA-9576-0840-B4C7-D5DEA17D034B}"/>
    <dgm:cxn modelId="{69E31531-8B1B-B748-9DB1-0EDA23FD17B5}" type="presOf" srcId="{6C31E358-BA71-2240-A54B-ED9D10323C46}" destId="{6687CCD3-15F7-DD4D-9EC5-A3A83D264B19}" srcOrd="0" destOrd="0" presId="urn:microsoft.com/office/officeart/2005/8/layout/arrow2"/>
    <dgm:cxn modelId="{EF438DB7-726F-374B-AF43-B8AD0FF7F4B5}" type="presOf" srcId="{FB4C8E8C-4534-AB4B-B88B-2DAE7D067ED5}" destId="{C3F5F956-4F97-BB49-B4C5-AD7F83BD2B5F}" srcOrd="0" destOrd="0" presId="urn:microsoft.com/office/officeart/2005/8/layout/arrow2"/>
    <dgm:cxn modelId="{D262BC71-718C-4C4C-BCD8-5FAA1C3F5EAD}" type="presOf" srcId="{2A1B1858-095D-5F4B-BC7E-F437FCE2510C}" destId="{2D7BB092-ED91-6347-AE27-BD865775EBBA}" srcOrd="0" destOrd="0" presId="urn:microsoft.com/office/officeart/2005/8/layout/arrow2"/>
    <dgm:cxn modelId="{9AE746DC-7465-6F42-B4E3-671F18F6F7BD}" srcId="{D011804A-6589-DE4F-9AE3-3EC96F70769B}" destId="{FB4C8E8C-4534-AB4B-B88B-2DAE7D067ED5}" srcOrd="1" destOrd="0" parTransId="{C4838C78-55C9-E740-9251-0AC7E5F0A495}" sibTransId="{7E58F9F1-C848-FF4F-BF13-4C184C2CD071}"/>
    <dgm:cxn modelId="{966AF02B-80C7-BB4F-A82D-6222037677E1}" type="presOf" srcId="{D011804A-6589-DE4F-9AE3-3EC96F70769B}" destId="{A92E29BD-2399-F94C-80BC-74A7565A5E91}" srcOrd="0" destOrd="0" presId="urn:microsoft.com/office/officeart/2005/8/layout/arrow2"/>
    <dgm:cxn modelId="{295E73F6-FC1B-9740-8843-4D1943F7DEB6}" srcId="{D011804A-6589-DE4F-9AE3-3EC96F70769B}" destId="{2A1B1858-095D-5F4B-BC7E-F437FCE2510C}" srcOrd="2" destOrd="0" parTransId="{1545FA4D-5446-2C40-9C95-4327760EA0EB}" sibTransId="{267A199B-CDB6-5440-B096-3FE5708BE639}"/>
    <dgm:cxn modelId="{7DC19D4A-4575-1749-A1E6-A20914584735}" type="presParOf" srcId="{A92E29BD-2399-F94C-80BC-74A7565A5E91}" destId="{7989F21A-9BF3-2344-B90E-E16B6F59B53F}" srcOrd="0" destOrd="0" presId="urn:microsoft.com/office/officeart/2005/8/layout/arrow2"/>
    <dgm:cxn modelId="{2F137B91-DCAB-1D4E-B5B4-78A86D7322B4}" type="presParOf" srcId="{A92E29BD-2399-F94C-80BC-74A7565A5E91}" destId="{05E3BB17-D3CC-4E41-90C6-A913E2E93E59}" srcOrd="1" destOrd="0" presId="urn:microsoft.com/office/officeart/2005/8/layout/arrow2"/>
    <dgm:cxn modelId="{2DD81A3A-2DF6-E147-B476-8E141FD214EE}" type="presParOf" srcId="{05E3BB17-D3CC-4E41-90C6-A913E2E93E59}" destId="{A7B87FC7-82DE-B64E-BD3A-F3C03AF6FF43}" srcOrd="0" destOrd="0" presId="urn:microsoft.com/office/officeart/2005/8/layout/arrow2"/>
    <dgm:cxn modelId="{969C0B75-883E-A147-9F68-635647348E84}" type="presParOf" srcId="{05E3BB17-D3CC-4E41-90C6-A913E2E93E59}" destId="{6687CCD3-15F7-DD4D-9EC5-A3A83D264B19}" srcOrd="1" destOrd="0" presId="urn:microsoft.com/office/officeart/2005/8/layout/arrow2"/>
    <dgm:cxn modelId="{C8CA3C67-4A09-6A49-82E4-F1F499C7B817}" type="presParOf" srcId="{05E3BB17-D3CC-4E41-90C6-A913E2E93E59}" destId="{1A17E59D-2B10-5441-AA97-76B405EDB27E}" srcOrd="2" destOrd="0" presId="urn:microsoft.com/office/officeart/2005/8/layout/arrow2"/>
    <dgm:cxn modelId="{E2DD0064-36D0-2E4F-97D4-3555D6493A9D}" type="presParOf" srcId="{05E3BB17-D3CC-4E41-90C6-A913E2E93E59}" destId="{C3F5F956-4F97-BB49-B4C5-AD7F83BD2B5F}" srcOrd="3" destOrd="0" presId="urn:microsoft.com/office/officeart/2005/8/layout/arrow2"/>
    <dgm:cxn modelId="{33BA87A5-1A5E-E64F-BB31-C2164F991507}" type="presParOf" srcId="{05E3BB17-D3CC-4E41-90C6-A913E2E93E59}" destId="{9CFB3436-C3EB-454A-9EA1-B2F07A1EEDE7}" srcOrd="4" destOrd="0" presId="urn:microsoft.com/office/officeart/2005/8/layout/arrow2"/>
    <dgm:cxn modelId="{98003694-1010-CC49-BC6C-A8806CB47657}" type="presParOf" srcId="{05E3BB17-D3CC-4E41-90C6-A913E2E93E59}" destId="{2D7BB092-ED91-6347-AE27-BD865775EBB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F21A-9BF3-2344-B90E-E16B6F59B53F}">
      <dsp:nvSpPr>
        <dsp:cNvPr id="0" name=""/>
        <dsp:cNvSpPr/>
      </dsp:nvSpPr>
      <dsp:spPr>
        <a:xfrm>
          <a:off x="0" y="127000"/>
          <a:ext cx="6096000" cy="3810000"/>
        </a:xfrm>
        <a:prstGeom prst="swooshArrow">
          <a:avLst>
            <a:gd name="adj1" fmla="val 25000"/>
            <a:gd name="adj2" fmla="val 25000"/>
          </a:avLst>
        </a:prstGeom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50000"/>
              </a:schemeClr>
            </a:gs>
          </a:gsLst>
          <a:lin ang="0" scaled="1"/>
          <a:tileRect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B87FC7-82DE-B64E-BD3A-F3C03AF6FF43}">
      <dsp:nvSpPr>
        <dsp:cNvPr id="0" name=""/>
        <dsp:cNvSpPr/>
      </dsp:nvSpPr>
      <dsp:spPr>
        <a:xfrm>
          <a:off x="774192" y="2756661"/>
          <a:ext cx="158496" cy="1584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87CCD3-15F7-DD4D-9EC5-A3A83D264B19}">
      <dsp:nvSpPr>
        <dsp:cNvPr id="0" name=""/>
        <dsp:cNvSpPr/>
      </dsp:nvSpPr>
      <dsp:spPr>
        <a:xfrm>
          <a:off x="1045147" y="2984496"/>
          <a:ext cx="1420368" cy="77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4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solidFill>
                <a:srgbClr val="646B7A"/>
              </a:solidFill>
              <a:latin typeface="Raleway"/>
              <a:cs typeface="Raleway"/>
            </a:rPr>
            <a:t>Prose</a:t>
          </a:r>
          <a:endParaRPr lang="en-US" sz="1600" b="0" i="0" kern="1200" dirty="0">
            <a:solidFill>
              <a:srgbClr val="646B7A"/>
            </a:solidFill>
            <a:latin typeface="Raleway"/>
            <a:cs typeface="Raleway"/>
          </a:endParaRPr>
        </a:p>
      </dsp:txBody>
      <dsp:txXfrm>
        <a:off x="1045147" y="2984496"/>
        <a:ext cx="1420368" cy="771963"/>
      </dsp:txXfrm>
    </dsp:sp>
    <dsp:sp modelId="{1A17E59D-2B10-5441-AA97-76B405EDB27E}">
      <dsp:nvSpPr>
        <dsp:cNvPr id="0" name=""/>
        <dsp:cNvSpPr/>
      </dsp:nvSpPr>
      <dsp:spPr>
        <a:xfrm>
          <a:off x="2500721" y="1593296"/>
          <a:ext cx="286512" cy="28651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F5F956-4F97-BB49-B4C5-AD7F83BD2B5F}">
      <dsp:nvSpPr>
        <dsp:cNvPr id="0" name=""/>
        <dsp:cNvSpPr/>
      </dsp:nvSpPr>
      <dsp:spPr>
        <a:xfrm>
          <a:off x="2340444" y="2188686"/>
          <a:ext cx="1463040" cy="848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17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solidFill>
                <a:srgbClr val="646B7A"/>
              </a:solidFill>
              <a:latin typeface="Raleway"/>
              <a:cs typeface="Raleway"/>
            </a:rPr>
            <a:t>Formal Provenance Trace</a:t>
          </a:r>
          <a:endParaRPr lang="en-US" sz="1600" b="0" i="0" kern="1200" dirty="0">
            <a:solidFill>
              <a:srgbClr val="646B7A"/>
            </a:solidFill>
            <a:latin typeface="Raleway"/>
            <a:cs typeface="Raleway"/>
          </a:endParaRPr>
        </a:p>
      </dsp:txBody>
      <dsp:txXfrm>
        <a:off x="2340444" y="2188686"/>
        <a:ext cx="1463040" cy="848870"/>
      </dsp:txXfrm>
    </dsp:sp>
    <dsp:sp modelId="{9CFB3436-C3EB-454A-9EA1-B2F07A1EEDE7}">
      <dsp:nvSpPr>
        <dsp:cNvPr id="0" name=""/>
        <dsp:cNvSpPr/>
      </dsp:nvSpPr>
      <dsp:spPr>
        <a:xfrm>
          <a:off x="4790287" y="915193"/>
          <a:ext cx="396240" cy="39624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7BB092-ED91-6347-AE27-BD865775EBBA}">
      <dsp:nvSpPr>
        <dsp:cNvPr id="0" name=""/>
        <dsp:cNvSpPr/>
      </dsp:nvSpPr>
      <dsp:spPr>
        <a:xfrm>
          <a:off x="4241562" y="1895364"/>
          <a:ext cx="1463040" cy="1801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95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solidFill>
                <a:srgbClr val="646B7A"/>
              </a:solidFill>
              <a:latin typeface="Raleway"/>
              <a:cs typeface="Raleway"/>
            </a:rPr>
            <a:t>Fully Executable Environment</a:t>
          </a:r>
          <a:endParaRPr lang="en-US" sz="1600" b="0" i="0" kern="1200" dirty="0">
            <a:solidFill>
              <a:srgbClr val="646B7A"/>
            </a:solidFill>
            <a:latin typeface="Raleway"/>
            <a:cs typeface="Raleway"/>
          </a:endParaRPr>
        </a:p>
      </dsp:txBody>
      <dsp:txXfrm>
        <a:off x="4241562" y="1895364"/>
        <a:ext cx="1463040" cy="1801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84C96-3AFC-9C43-83E9-1F420617DC57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E0B54-AF0B-5E49-A6CB-60016599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6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35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4175" y="685800"/>
            <a:ext cx="60896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3" name="Shape 36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98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ＭＳ Ｐゴシック" charset="0"/>
        <a:cs typeface="Helvetica Neue"/>
        <a:sym typeface="Helvetica Neue" charset="0"/>
      </a:defRPr>
    </a:lvl1pPr>
    <a:lvl2pPr marL="278681" indent="-107185"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2pPr>
    <a:lvl3pPr marL="428739" indent="-85748"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3pPr>
    <a:lvl4pPr marL="600235" indent="-85748"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4pPr>
    <a:lvl5pPr marL="771731" indent="-85748"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5pPr>
    <a:lvl6pPr indent="428739" defTabSz="171496" latinLnBrk="0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6pPr>
    <a:lvl7pPr indent="514487" defTabSz="171496" latinLnBrk="0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7pPr>
    <a:lvl8pPr indent="600235" defTabSz="171496" latinLnBrk="0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8pPr>
    <a:lvl9pPr indent="685983" defTabSz="171496" latinLnBrk="0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s://search.dataone.org/%23view/urn:uuid:3249ada0-afe3-4dd6-875e-0f7928a4c171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96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4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0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Here I would probably</a:t>
            </a:r>
            <a:r>
              <a:rPr lang="en-US" baseline="0" dirty="0" smtClean="0"/>
              <a:t> not call this “Provenance” but e.g. “Provenance++” or “From Provenance to Reproducibility”</a:t>
            </a:r>
          </a:p>
          <a:p>
            <a:r>
              <a:rPr lang="en-US" baseline="0" dirty="0" smtClean="0"/>
              <a:t>After all, the fully executable environment is primarily about reproducibility (rather than provenance)</a:t>
            </a:r>
          </a:p>
          <a:p>
            <a:r>
              <a:rPr lang="en-US" baseline="0" dirty="0" smtClean="0"/>
              <a:t>Also: Suggest to expand “Formal Provenance Trace” to “Workflow &amp; Provenance Trace”</a:t>
            </a:r>
          </a:p>
          <a:p>
            <a:r>
              <a:rPr lang="en-US" baseline="0" dirty="0" smtClean="0"/>
              <a:t>(which is another way of saying: prospective &amp; retrospective provenance)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67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Wordsmithing proposal: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Phase II Goal: </a:t>
            </a:r>
            <a:r>
              <a:rPr lang="en-US" sz="1200" b="1" u="sng" baseline="0" dirty="0" smtClean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To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baseline="0" dirty="0" smtClean="0"/>
              <a:t>facilitate reproducible science </a:t>
            </a:r>
            <a:r>
              <a:rPr lang="is-IS" baseline="0" dirty="0" smtClean="0"/>
              <a:t>…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... </a:t>
            </a:r>
            <a:r>
              <a:rPr lang="en-US" baseline="0" dirty="0" smtClean="0"/>
              <a:t>t</a:t>
            </a:r>
            <a:r>
              <a:rPr lang="is-IS" baseline="0" dirty="0" smtClean="0"/>
              <a:t>rack </a:t>
            </a:r>
            <a:r>
              <a:rPr lang="is-IS" b="1" baseline="0" dirty="0" smtClean="0"/>
              <a:t>data derivation </a:t>
            </a:r>
            <a:r>
              <a:rPr lang="is-IS" b="0" baseline="0" dirty="0" smtClean="0"/>
              <a:t>history</a:t>
            </a:r>
          </a:p>
          <a:p>
            <a:pPr marL="171450" indent="-171450">
              <a:buFontTx/>
              <a:buChar char="-"/>
            </a:pPr>
            <a:r>
              <a:rPr lang="is-IS" b="0" baseline="0" dirty="0" smtClean="0"/>
              <a:t>... </a:t>
            </a:r>
            <a:r>
              <a:rPr lang="en-US" b="0" baseline="0" dirty="0" smtClean="0"/>
              <a:t>t</a:t>
            </a:r>
            <a:r>
              <a:rPr lang="is-IS" b="0" baseline="0" dirty="0" smtClean="0"/>
              <a:t>rack ...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e</a:t>
            </a:r>
            <a:r>
              <a:rPr lang="is-IS" b="0" baseline="0" dirty="0" smtClean="0"/>
              <a:t>tc</a:t>
            </a:r>
          </a:p>
        </p:txBody>
      </p:sp>
    </p:spTree>
    <p:extLst>
      <p:ext uri="{BB962C8B-B14F-4D97-AF65-F5344CB8AC3E}">
        <p14:creationId xmlns:p14="http://schemas.microsoft.com/office/powerpoint/2010/main" val="1058003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2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Changed</a:t>
            </a:r>
            <a:r>
              <a:rPr lang="en-US" baseline="0" dirty="0" smtClean="0"/>
              <a:t> the fonts a bit (</a:t>
            </a:r>
            <a:r>
              <a:rPr lang="en-US" baseline="0" dirty="0" err="1" smtClean="0"/>
              <a:t>prov</a:t>
            </a:r>
            <a:r>
              <a:rPr lang="en-US" baseline="0" dirty="0" smtClean="0"/>
              <a:t>-o, used, </a:t>
            </a:r>
            <a:r>
              <a:rPr lang="en-US" baseline="0" dirty="0" err="1" smtClean="0"/>
              <a:t>wasGenBy</a:t>
            </a:r>
            <a:r>
              <a:rPr lang="en-US" baseline="0" dirty="0" smtClean="0"/>
              <a:t>) for emphasis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01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</a:t>
            </a:r>
            <a:r>
              <a:rPr lang="en-US" dirty="0" err="1" smtClean="0"/>
              <a:t>fontification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0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</a:t>
            </a:r>
            <a:r>
              <a:rPr lang="en-US" dirty="0" err="1" smtClean="0"/>
              <a:t>fontification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40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</a:t>
            </a:r>
            <a:r>
              <a:rPr lang="en-US" dirty="0" err="1" smtClean="0"/>
              <a:t>fontification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14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</a:t>
            </a:r>
            <a:r>
              <a:rPr lang="en-US" dirty="0" err="1" smtClean="0"/>
              <a:t>fontify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0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enlarged 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5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</a:t>
            </a:r>
            <a:r>
              <a:rPr lang="en-US" baseline="0" dirty="0" smtClean="0"/>
              <a:t> font-colors improved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50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Flip to website at: 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https://search.dataone.org/#view/urn:uuid:3249ada0-afe3-4dd6-875e-0f7928a4c171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12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92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added YW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95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Presented in several sections.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Provenance support in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DataONE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by Matt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an updated on Member Nodes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Mark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Schildhauer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will provide an update on semantic</a:t>
            </a:r>
            <a:r>
              <a:rPr lang="en-US" baseline="0" dirty="0" smtClean="0">
                <a:latin typeface="Andale Mono" charset="0"/>
                <a:ea typeface="Andale Mono" charset="0"/>
                <a:cs typeface="Andale Mono" charset="0"/>
              </a:rPr>
              <a:t> measurement search.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We’ll conclude with a brief outline of</a:t>
            </a:r>
            <a:r>
              <a:rPr lang="en-US" baseline="0" dirty="0" smtClean="0">
                <a:latin typeface="Andale Mono" charset="0"/>
                <a:ea typeface="Andale Mono" charset="0"/>
                <a:cs typeface="Andale Mono" charset="0"/>
              </a:rPr>
              <a:t> the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ongoing and planned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0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4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lang="en-US" sz="24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388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Presented in several sections.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Provenance support in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DataONE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by Matt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an updated on Member Nodes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Mark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Schildhauer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will provide an update on semantic</a:t>
            </a:r>
            <a:r>
              <a:rPr lang="en-US" baseline="0" dirty="0" smtClean="0">
                <a:latin typeface="Andale Mono" charset="0"/>
                <a:ea typeface="Andale Mono" charset="0"/>
                <a:cs typeface="Andale Mono" charset="0"/>
              </a:rPr>
              <a:t> measurement search.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We’ll conclude with a brief outline of</a:t>
            </a:r>
            <a:r>
              <a:rPr lang="en-US" baseline="0" dirty="0" smtClean="0">
                <a:latin typeface="Andale Mono" charset="0"/>
                <a:ea typeface="Andale Mono" charset="0"/>
                <a:cs typeface="Andale Mono" charset="0"/>
              </a:rPr>
              <a:t> the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ongoing and planned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68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9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Ioannidis doesn’t specifically talk about computational reproducibility,</a:t>
            </a:r>
            <a:r>
              <a:rPr lang="en-US" baseline="0" dirty="0" smtClean="0"/>
              <a:t> right? Rather it includes all kinds of issues that negatively affect reproducibility.</a:t>
            </a:r>
          </a:p>
          <a:p>
            <a:r>
              <a:rPr lang="en-US" baseline="0" dirty="0" smtClean="0"/>
              <a:t>So I think it is worth saying here or on the next slide that the focus of the 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 work is on </a:t>
            </a:r>
            <a:r>
              <a:rPr lang="en-US" b="1" baseline="0" dirty="0" smtClean="0"/>
              <a:t>computational transparency and reproducibility</a:t>
            </a:r>
            <a:r>
              <a:rPr lang="en-US" b="0" baseline="0" dirty="0" smtClean="0"/>
              <a:t>.</a:t>
            </a:r>
          </a:p>
          <a:p>
            <a:r>
              <a:rPr lang="en-US" dirty="0" smtClean="0"/>
              <a:t>The transparency also</a:t>
            </a:r>
            <a:r>
              <a:rPr lang="en-US" baseline="0" dirty="0" smtClean="0"/>
              <a:t> helps some of the non-computational (e.g. statistical / method) issues: e.g. a </a:t>
            </a:r>
            <a:r>
              <a:rPr lang="en-US" baseline="0" dirty="0" err="1" smtClean="0"/>
              <a:t>YesWorkflow</a:t>
            </a:r>
            <a:r>
              <a:rPr lang="en-US" baseline="0" dirty="0" smtClean="0"/>
              <a:t> diagram can help understand the experiment design.</a:t>
            </a:r>
          </a:p>
          <a:p>
            <a:r>
              <a:rPr lang="en-US" baseline="0" dirty="0" smtClean="0"/>
              <a:t>Similarly multi-run provenance information could expose not just the “ideal runs”, but also runs that were discarded.</a:t>
            </a:r>
          </a:p>
          <a:p>
            <a:r>
              <a:rPr lang="en-US" baseline="0" dirty="0" smtClean="0"/>
              <a:t>But the focus is still </a:t>
            </a:r>
            <a:r>
              <a:rPr lang="en-US" b="1" baseline="0" dirty="0" smtClean="0"/>
              <a:t>computational transparency </a:t>
            </a:r>
            <a:r>
              <a:rPr lang="en-US" b="0" baseline="0" dirty="0" smtClean="0"/>
              <a:t>(what methods were used, in what order, with what inputs and </a:t>
            </a:r>
            <a:r>
              <a:rPr lang="en-US" b="0" baseline="0" dirty="0" err="1" smtClean="0"/>
              <a:t>params</a:t>
            </a:r>
            <a:r>
              <a:rPr lang="en-US" b="0" baseline="0" dirty="0" smtClean="0"/>
              <a:t>?)</a:t>
            </a:r>
          </a:p>
          <a:p>
            <a:r>
              <a:rPr lang="en-US" b="0" baseline="0" dirty="0" smtClean="0"/>
              <a:t>and </a:t>
            </a:r>
            <a:r>
              <a:rPr lang="en-US" b="1" baseline="0" dirty="0" smtClean="0"/>
              <a:t>computational</a:t>
            </a:r>
            <a:r>
              <a:rPr lang="en-US" b="0" baseline="0" dirty="0" smtClean="0"/>
              <a:t> </a:t>
            </a:r>
            <a:r>
              <a:rPr lang="en-US" b="1" baseline="0" dirty="0" smtClean="0"/>
              <a:t>reproducibility</a:t>
            </a:r>
            <a:r>
              <a:rPr lang="en-US" b="0" baseline="0" dirty="0" smtClean="0"/>
              <a:t> (by providing e.g. the code to re-run the scripts). </a:t>
            </a:r>
          </a:p>
          <a:p>
            <a:pPr marL="171450" indent="-171450">
              <a:buFont typeface="Wingdings" charset="2"/>
              <a:buChar char="è"/>
            </a:pPr>
            <a:r>
              <a:rPr lang="en-US" b="0" baseline="0" dirty="0" smtClean="0">
                <a:sym typeface="Wingdings"/>
              </a:rPr>
              <a:t>Collaboration with Whole Tale project: simplify reproducibility further, by providing data + code + execution environment!</a:t>
            </a:r>
          </a:p>
          <a:p>
            <a:pPr marL="171450" indent="-171450">
              <a:buFont typeface="Wingdings" charset="2"/>
              <a:buChar char="è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605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</a:t>
            </a:r>
            <a:r>
              <a:rPr lang="en-US" baseline="0" dirty="0" smtClean="0"/>
              <a:t> something I’m usually saying here: the NCA authors had to “chase provenance” information to document how results, figures, etc. were derived from input sources, etc.</a:t>
            </a:r>
          </a:p>
          <a:p>
            <a:r>
              <a:rPr lang="en-US" baseline="0" dirty="0" smtClean="0"/>
              <a:t>In the future, as more provenance-enabled environments such as 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 become available, the need to manually chase provenance will be reduced, and more and more results will be available that already “come with provenance”.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7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One punchline</a:t>
            </a:r>
            <a:r>
              <a:rPr lang="en-US" baseline="0" dirty="0" smtClean="0"/>
              <a:t> that could be added: </a:t>
            </a:r>
          </a:p>
          <a:p>
            <a:r>
              <a:rPr lang="is-IS" baseline="0" dirty="0" smtClean="0"/>
              <a:t>… and ... It’s not science unless it’s reproducible!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0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Proceed through the 36 month project milestones in order.</a:t>
            </a:r>
          </a:p>
          <a:p>
            <a:endParaRPr lang="en-US" dirty="0" smtClean="0"/>
          </a:p>
          <a:p>
            <a:r>
              <a:rPr lang="en-US" dirty="0" smtClean="0"/>
              <a:t>Next, Matt Jones</a:t>
            </a:r>
            <a:r>
              <a:rPr lang="en-US" baseline="0" dirty="0" smtClean="0"/>
              <a:t> on provenance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3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40731" y="2860146"/>
            <a:ext cx="5085678" cy="332924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500" b="1" cap="all" baseline="0">
                <a:solidFill>
                  <a:srgbClr val="646B7A"/>
                </a:solidFill>
                <a:latin typeface="Raleway"/>
                <a:cs typeface="Raleway"/>
              </a:defRPr>
            </a:lvl1pPr>
            <a:lvl2pPr>
              <a:defRPr sz="1500" cap="all">
                <a:latin typeface="Raleway"/>
                <a:cs typeface="Raleway"/>
              </a:defRPr>
            </a:lvl2pPr>
            <a:lvl3pPr>
              <a:defRPr sz="1500" cap="all">
                <a:latin typeface="Raleway"/>
                <a:cs typeface="Raleway"/>
              </a:defRPr>
            </a:lvl3pPr>
            <a:lvl4pPr>
              <a:defRPr sz="1500" cap="all">
                <a:latin typeface="Raleway"/>
                <a:cs typeface="Raleway"/>
              </a:defRPr>
            </a:lvl4pPr>
            <a:lvl5pPr>
              <a:defRPr sz="1500" cap="all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SESSION NUMBER / NAME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043968" y="3250148"/>
            <a:ext cx="5085678" cy="332924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500" b="0" cap="none" baseline="0">
                <a:solidFill>
                  <a:srgbClr val="646B7A"/>
                </a:solidFill>
                <a:latin typeface="Raleway"/>
                <a:cs typeface="Raleway"/>
              </a:defRPr>
            </a:lvl1pPr>
            <a:lvl2pPr>
              <a:defRPr sz="1500" cap="all">
                <a:latin typeface="Raleway"/>
                <a:cs typeface="Raleway"/>
              </a:defRPr>
            </a:lvl2pPr>
            <a:lvl3pPr>
              <a:defRPr sz="1500" cap="all">
                <a:latin typeface="Raleway"/>
                <a:cs typeface="Raleway"/>
              </a:defRPr>
            </a:lvl3pPr>
            <a:lvl4pPr>
              <a:defRPr sz="1500" cap="all">
                <a:latin typeface="Raleway"/>
                <a:cs typeface="Raleway"/>
              </a:defRPr>
            </a:lvl4pPr>
            <a:lvl5pPr>
              <a:defRPr sz="1500" cap="all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Speakers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583336" y="4719334"/>
            <a:ext cx="560664" cy="4289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1893647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4304111" y="952190"/>
            <a:ext cx="535781" cy="0"/>
          </a:xfrm>
          <a:prstGeom prst="line">
            <a:avLst/>
          </a:prstGeom>
          <a:noFill/>
          <a:ln w="50800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0" tIns="19050" rIns="19050" bIns="19050" anchor="ctr"/>
          <a:lstStyle/>
          <a:p>
            <a:endParaRPr lang="en-US" sz="703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425447"/>
            <a:ext cx="7886700" cy="50558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473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98"/>
          <p:cNvGrpSpPr>
            <a:grpSpLocks/>
          </p:cNvGrpSpPr>
          <p:nvPr userDrawn="1"/>
        </p:nvGrpSpPr>
        <p:grpSpPr bwMode="auto">
          <a:xfrm>
            <a:off x="2533650" y="2941780"/>
            <a:ext cx="2000846" cy="1612407"/>
            <a:chOff x="0" y="0"/>
            <a:chExt cx="5336244" cy="4296084"/>
          </a:xfrm>
        </p:grpSpPr>
        <p:sp>
          <p:nvSpPr>
            <p:cNvPr id="24" name="Shape 596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  <p:sp>
          <p:nvSpPr>
            <p:cNvPr id="25" name="Shape 597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</p:grpSp>
      <p:sp>
        <p:nvSpPr>
          <p:cNvPr id="11" name="Shape 583"/>
          <p:cNvSpPr>
            <a:spLocks noChangeArrowheads="1"/>
          </p:cNvSpPr>
          <p:nvPr/>
        </p:nvSpPr>
        <p:spPr bwMode="auto">
          <a:xfrm>
            <a:off x="2534245" y="1290641"/>
            <a:ext cx="2000846" cy="1612408"/>
          </a:xfrm>
          <a:prstGeom prst="rect">
            <a:avLst/>
          </a:prstGeom>
          <a:gradFill rotWithShape="1">
            <a:gsLst>
              <a:gs pos="0">
                <a:srgbClr val="336799"/>
              </a:gs>
              <a:gs pos="100000">
                <a:srgbClr val="3F989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</a:endParaRPr>
          </a:p>
        </p:txBody>
      </p:sp>
      <p:grpSp>
        <p:nvGrpSpPr>
          <p:cNvPr id="38" name="Group 598"/>
          <p:cNvGrpSpPr>
            <a:grpSpLocks/>
          </p:cNvGrpSpPr>
          <p:nvPr userDrawn="1"/>
        </p:nvGrpSpPr>
        <p:grpSpPr bwMode="auto">
          <a:xfrm>
            <a:off x="4564110" y="1285409"/>
            <a:ext cx="4118071" cy="3278851"/>
            <a:chOff x="0" y="0"/>
            <a:chExt cx="5336244" cy="4296084"/>
          </a:xfrm>
        </p:grpSpPr>
        <p:sp>
          <p:nvSpPr>
            <p:cNvPr id="39" name="Shape 596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  <p:sp>
          <p:nvSpPr>
            <p:cNvPr id="40" name="Shape 597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</p:grpSp>
      <p:sp>
        <p:nvSpPr>
          <p:cNvPr id="34" name="Picture Placeholder 32"/>
          <p:cNvSpPr>
            <a:spLocks noGrp="1"/>
          </p:cNvSpPr>
          <p:nvPr>
            <p:ph type="pic" sz="quarter" idx="16"/>
          </p:nvPr>
        </p:nvSpPr>
        <p:spPr>
          <a:xfrm>
            <a:off x="2530042" y="2939170"/>
            <a:ext cx="2009775" cy="1624013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6" name="Content Placeholder 35"/>
          <p:cNvSpPr>
            <a:spLocks noGrp="1"/>
          </p:cNvSpPr>
          <p:nvPr>
            <p:ph sz="quarter" idx="17"/>
          </p:nvPr>
        </p:nvSpPr>
        <p:spPr>
          <a:xfrm>
            <a:off x="2547697" y="1308473"/>
            <a:ext cx="1986203" cy="1577602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Shape 588"/>
          <p:cNvSpPr>
            <a:spLocks noChangeArrowheads="1"/>
          </p:cNvSpPr>
          <p:nvPr/>
        </p:nvSpPr>
        <p:spPr bwMode="auto">
          <a:xfrm>
            <a:off x="488156" y="2942375"/>
            <a:ext cx="2000846" cy="1612408"/>
          </a:xfrm>
          <a:prstGeom prst="rect">
            <a:avLst/>
          </a:prstGeom>
          <a:gradFill rotWithShape="1">
            <a:gsLst>
              <a:gs pos="0">
                <a:srgbClr val="3F9897"/>
              </a:gs>
              <a:gs pos="100000">
                <a:srgbClr val="336799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37" name="Content Placeholder 35"/>
          <p:cNvSpPr>
            <a:spLocks noGrp="1"/>
          </p:cNvSpPr>
          <p:nvPr>
            <p:ph sz="quarter" idx="18"/>
          </p:nvPr>
        </p:nvSpPr>
        <p:spPr>
          <a:xfrm>
            <a:off x="491067" y="2961768"/>
            <a:ext cx="1986203" cy="1577602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1293813"/>
            <a:ext cx="4094163" cy="327025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grpSp>
        <p:nvGrpSpPr>
          <p:cNvPr id="20" name="Group 595"/>
          <p:cNvGrpSpPr>
            <a:grpSpLocks/>
          </p:cNvGrpSpPr>
          <p:nvPr userDrawn="1"/>
        </p:nvGrpSpPr>
        <p:grpSpPr bwMode="auto">
          <a:xfrm>
            <a:off x="488752" y="1291237"/>
            <a:ext cx="2001441" cy="1612407"/>
            <a:chOff x="0" y="0"/>
            <a:chExt cx="5336244" cy="4296084"/>
          </a:xfrm>
        </p:grpSpPr>
        <p:sp>
          <p:nvSpPr>
            <p:cNvPr id="21" name="Shape 593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  <p:sp>
          <p:nvSpPr>
            <p:cNvPr id="22" name="Shape 594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2950" y="101231"/>
            <a:ext cx="6718101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4304110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212237" y="694937"/>
            <a:ext cx="6718101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484188" y="1285875"/>
            <a:ext cx="2009775" cy="1624013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7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83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38" grpId="0" animBg="1" advAuto="0"/>
      <p:bldP spid="20" grpId="0" animBg="1" advAuto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898" y="-3695029"/>
            <a:ext cx="113205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49" tIns="45712" rIns="91449" bIns="45712" anchor="ctr" anchorCtr="0">
            <a:noAutofit/>
          </a:bodyPr>
          <a:lstStyle/>
          <a:p>
            <a:pPr algn="ctr"/>
            <a:endParaRPr sz="18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 userDrawn="1"/>
        </p:nvSpPr>
        <p:spPr>
          <a:xfrm>
            <a:off x="-7125" y="937174"/>
            <a:ext cx="9151200" cy="4210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9" tIns="91449" rIns="91449" bIns="91449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Shape 8"/>
          <p:cNvSpPr txBox="1">
            <a:spLocks noGrp="1"/>
          </p:cNvSpPr>
          <p:nvPr>
            <p:ph type="sldNum" idx="12"/>
          </p:nvPr>
        </p:nvSpPr>
        <p:spPr>
          <a:xfrm>
            <a:off x="3811" y="4754248"/>
            <a:ext cx="548700" cy="393964"/>
          </a:xfrm>
          <a:prstGeom prst="rect">
            <a:avLst/>
          </a:prstGeom>
          <a:noFill/>
          <a:ln>
            <a:noFill/>
          </a:ln>
        </p:spPr>
        <p:txBody>
          <a:bodyPr wrap="square" lIns="68587" tIns="68587" rIns="68587" bIns="68587" anchor="ctr" anchorCtr="0">
            <a:noAutofit/>
          </a:bodyPr>
          <a:lstStyle>
            <a:lvl1pPr algn="l">
              <a:defRPr/>
            </a:lvl1pPr>
          </a:lstStyle>
          <a:p>
            <a:fld id="{00000000-1234-1234-1234-123412341234}" type="slidenum">
              <a:rPr lang="en" sz="1000" smtClean="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/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2" name="Picture 11" descr="DataCit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006" y="4842295"/>
            <a:ext cx="702263" cy="211040"/>
          </a:xfrm>
          <a:prstGeom prst="rect">
            <a:avLst/>
          </a:prstGeom>
        </p:spPr>
      </p:pic>
      <p:pic>
        <p:nvPicPr>
          <p:cNvPr id="13" name="Picture 12" descr="cdl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747" y="4842295"/>
            <a:ext cx="584030" cy="211040"/>
          </a:xfrm>
          <a:prstGeom prst="rect">
            <a:avLst/>
          </a:prstGeom>
        </p:spPr>
      </p:pic>
      <p:pic>
        <p:nvPicPr>
          <p:cNvPr id="14" name="Picture 13" descr="MDC_single_lin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997" y="4838669"/>
            <a:ext cx="757657" cy="238378"/>
          </a:xfrm>
          <a:prstGeom prst="rect">
            <a:avLst/>
          </a:prstGeom>
        </p:spPr>
      </p:pic>
      <p:pic>
        <p:nvPicPr>
          <p:cNvPr id="15" name="Picture 14" descr="DataONE_Logo.t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6497" y="4842295"/>
            <a:ext cx="941270" cy="211040"/>
          </a:xfrm>
          <a:prstGeom prst="rect">
            <a:avLst/>
          </a:prstGeom>
        </p:spPr>
      </p:pic>
      <p:sp>
        <p:nvSpPr>
          <p:cNvPr id="11" name="Shape 35"/>
          <p:cNvSpPr txBox="1">
            <a:spLocks noGrp="1"/>
          </p:cNvSpPr>
          <p:nvPr>
            <p:ph type="title"/>
          </p:nvPr>
        </p:nvSpPr>
        <p:spPr>
          <a:xfrm>
            <a:off x="234450" y="314982"/>
            <a:ext cx="8533245" cy="715096"/>
          </a:xfrm>
          <a:prstGeom prst="rect">
            <a:avLst/>
          </a:prstGeom>
        </p:spPr>
        <p:txBody>
          <a:bodyPr wrap="square" lIns="68587" tIns="68587" rIns="68587" bIns="68587" anchor="t" anchorCtr="0"/>
          <a:lstStyle>
            <a:lvl1pPr lvl="0" algn="ct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6" name="Shape 36"/>
          <p:cNvSpPr txBox="1">
            <a:spLocks noGrp="1"/>
          </p:cNvSpPr>
          <p:nvPr>
            <p:ph type="body" idx="1"/>
          </p:nvPr>
        </p:nvSpPr>
        <p:spPr>
          <a:xfrm>
            <a:off x="234450" y="1489782"/>
            <a:ext cx="8533245" cy="3070937"/>
          </a:xfrm>
          <a:prstGeom prst="rect">
            <a:avLst/>
          </a:prstGeom>
        </p:spPr>
        <p:txBody>
          <a:bodyPr wrap="square" lIns="68587" tIns="68587" rIns="68587" bIns="68587" anchor="t" anchorCtr="0"/>
          <a:lstStyle>
            <a:lvl1pPr lvl="0">
              <a:spcBef>
                <a:spcPts val="0"/>
              </a:spcBef>
              <a:buClr>
                <a:schemeClr val="bg2"/>
              </a:buClr>
              <a:defRPr sz="1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133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Ref idx="1001">
        <a:schemeClr val="bg1"/>
      </p:bgRef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6033"/>
            <a:ext cx="2046300" cy="3984686"/>
          </a:xfrm>
          <a:prstGeom prst="rect">
            <a:avLst/>
          </a:prstGeom>
        </p:spPr>
        <p:txBody>
          <a:bodyPr wrap="square" lIns="68587" tIns="68587" rIns="68587" bIns="6858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6033"/>
            <a:ext cx="5596200" cy="3984686"/>
          </a:xfrm>
          <a:prstGeom prst="rect">
            <a:avLst/>
          </a:prstGeom>
        </p:spPr>
        <p:txBody>
          <a:bodyPr wrap="square" lIns="68587" tIns="68587" rIns="68587" bIns="6858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8"/>
          <p:cNvSpPr txBox="1">
            <a:spLocks noGrp="1"/>
          </p:cNvSpPr>
          <p:nvPr>
            <p:ph type="sldNum" idx="12"/>
          </p:nvPr>
        </p:nvSpPr>
        <p:spPr>
          <a:xfrm>
            <a:off x="3811" y="4754248"/>
            <a:ext cx="548700" cy="393964"/>
          </a:xfrm>
          <a:prstGeom prst="rect">
            <a:avLst/>
          </a:prstGeom>
          <a:noFill/>
          <a:ln>
            <a:noFill/>
          </a:ln>
        </p:spPr>
        <p:txBody>
          <a:bodyPr wrap="square" lIns="68587" tIns="68587" rIns="68587" bIns="68587" anchor="ctr" anchorCtr="0">
            <a:noAutofit/>
          </a:bodyPr>
          <a:lstStyle>
            <a:lvl1pPr algn="l">
              <a:defRPr/>
            </a:lvl1pPr>
          </a:lstStyle>
          <a:p>
            <a:fld id="{00000000-1234-1234-1234-123412341234}" type="slidenum">
              <a:rPr lang="en" sz="1000" smtClean="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/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" name="Picture 12" descr="DataCit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006" y="4842295"/>
            <a:ext cx="702263" cy="211040"/>
          </a:xfrm>
          <a:prstGeom prst="rect">
            <a:avLst/>
          </a:prstGeom>
        </p:spPr>
      </p:pic>
      <p:pic>
        <p:nvPicPr>
          <p:cNvPr id="14" name="Picture 13" descr="cdl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747" y="4842295"/>
            <a:ext cx="584030" cy="211040"/>
          </a:xfrm>
          <a:prstGeom prst="rect">
            <a:avLst/>
          </a:prstGeom>
        </p:spPr>
      </p:pic>
      <p:pic>
        <p:nvPicPr>
          <p:cNvPr id="2" name="Picture 1" descr="MDC_single_lin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997" y="4838669"/>
            <a:ext cx="757657" cy="238378"/>
          </a:xfrm>
          <a:prstGeom prst="rect">
            <a:avLst/>
          </a:prstGeom>
        </p:spPr>
      </p:pic>
      <p:pic>
        <p:nvPicPr>
          <p:cNvPr id="12" name="Picture 11" descr="DataONE_Logo.t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6497" y="4842295"/>
            <a:ext cx="941270" cy="2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25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89139" y="1323936"/>
            <a:ext cx="8589109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2950" y="101231"/>
            <a:ext cx="6718101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chemeClr val="accent1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7" name="Shape 1988"/>
          <p:cNvSpPr>
            <a:spLocks noChangeShapeType="1"/>
          </p:cNvSpPr>
          <p:nvPr userDrawn="1"/>
        </p:nvSpPr>
        <p:spPr bwMode="auto">
          <a:xfrm>
            <a:off x="4304110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212237" y="694937"/>
            <a:ext cx="6718101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2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457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89139" y="1323936"/>
            <a:ext cx="4114800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2950" y="101231"/>
            <a:ext cx="6718101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4304110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768405" y="1330060"/>
            <a:ext cx="4114800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212237" y="694937"/>
            <a:ext cx="6718101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1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645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89139" y="693490"/>
            <a:ext cx="4114800" cy="3801112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E6A10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6222" y="101231"/>
            <a:ext cx="4124333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6555809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768405" y="1330060"/>
            <a:ext cx="4114800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755509" y="694937"/>
            <a:ext cx="4124333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1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019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0911" y="101231"/>
            <a:ext cx="4124333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2070498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283094" y="1330060"/>
            <a:ext cx="4114800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 baseline="0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70198" y="694937"/>
            <a:ext cx="4124333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765440" y="693490"/>
            <a:ext cx="4114800" cy="3801112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E6A10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1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314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91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42"/>
          <p:cNvGrpSpPr>
            <a:grpSpLocks/>
          </p:cNvGrpSpPr>
          <p:nvPr userDrawn="1"/>
        </p:nvGrpSpPr>
        <p:grpSpPr bwMode="auto">
          <a:xfrm>
            <a:off x="928092" y="1527795"/>
            <a:ext cx="1590080" cy="2790430"/>
            <a:chOff x="0" y="0"/>
            <a:chExt cx="4239998" cy="7434337"/>
          </a:xfrm>
        </p:grpSpPr>
        <p:sp>
          <p:nvSpPr>
            <p:cNvPr id="7" name="Shape 436"/>
            <p:cNvSpPr>
              <a:spLocks noChangeArrowheads="1"/>
            </p:cNvSpPr>
            <p:nvPr/>
          </p:nvSpPr>
          <p:spPr bwMode="auto">
            <a:xfrm>
              <a:off x="12700" y="62003"/>
              <a:ext cx="4214598" cy="7372334"/>
            </a:xfrm>
            <a:prstGeom prst="rect">
              <a:avLst/>
            </a:prstGeom>
            <a:noFill/>
            <a:ln w="254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8" name="Shape 437"/>
            <p:cNvSpPr>
              <a:spLocks noChangeArrowheads="1"/>
            </p:cNvSpPr>
            <p:nvPr/>
          </p:nvSpPr>
          <p:spPr bwMode="auto">
            <a:xfrm>
              <a:off x="0" y="0"/>
              <a:ext cx="4239998" cy="1627822"/>
            </a:xfrm>
            <a:prstGeom prst="rect">
              <a:avLst/>
            </a:prstGeom>
            <a:gradFill rotWithShape="1">
              <a:gsLst>
                <a:gs pos="0">
                  <a:srgbClr val="3F9897"/>
                </a:gs>
                <a:gs pos="100000">
                  <a:srgbClr val="336799"/>
                </a:gs>
              </a:gsLst>
              <a:path path="shape">
                <a:fillToRect l="46855" t="103432" r="53143" b="-3432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11" name="Shape 439"/>
            <p:cNvSpPr>
              <a:spLocks noChangeArrowheads="1"/>
            </p:cNvSpPr>
            <p:nvPr/>
          </p:nvSpPr>
          <p:spPr bwMode="auto">
            <a:xfrm>
              <a:off x="590829" y="4452724"/>
              <a:ext cx="3058338" cy="60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endParaRPr lang="en-US" sz="80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endParaRPr>
            </a:p>
          </p:txBody>
        </p:sp>
        <p:sp>
          <p:nvSpPr>
            <p:cNvPr id="12" name="Shape 441"/>
            <p:cNvSpPr>
              <a:spLocks noChangeShapeType="1"/>
            </p:cNvSpPr>
            <p:nvPr/>
          </p:nvSpPr>
          <p:spPr bwMode="auto">
            <a:xfrm flipV="1">
              <a:off x="1314107" y="4069453"/>
              <a:ext cx="1611783" cy="1"/>
            </a:xfrm>
            <a:prstGeom prst="line">
              <a:avLst/>
            </a:prstGeom>
            <a:noFill/>
            <a:ln w="127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/>
            </a:p>
          </p:txBody>
        </p:sp>
      </p:grpSp>
      <p:grpSp>
        <p:nvGrpSpPr>
          <p:cNvPr id="13" name="Group 449"/>
          <p:cNvGrpSpPr>
            <a:grpSpLocks/>
          </p:cNvGrpSpPr>
          <p:nvPr userDrawn="1"/>
        </p:nvGrpSpPr>
        <p:grpSpPr bwMode="auto">
          <a:xfrm>
            <a:off x="2827139" y="1527795"/>
            <a:ext cx="1590080" cy="2790430"/>
            <a:chOff x="0" y="0"/>
            <a:chExt cx="4239998" cy="7434337"/>
          </a:xfrm>
        </p:grpSpPr>
        <p:sp>
          <p:nvSpPr>
            <p:cNvPr id="14" name="Shape 443"/>
            <p:cNvSpPr>
              <a:spLocks noChangeArrowheads="1"/>
            </p:cNvSpPr>
            <p:nvPr/>
          </p:nvSpPr>
          <p:spPr bwMode="auto">
            <a:xfrm>
              <a:off x="12700" y="62003"/>
              <a:ext cx="4214598" cy="7372334"/>
            </a:xfrm>
            <a:prstGeom prst="rect">
              <a:avLst/>
            </a:prstGeom>
            <a:noFill/>
            <a:ln w="254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15" name="Shape 444"/>
            <p:cNvSpPr>
              <a:spLocks noChangeArrowheads="1"/>
            </p:cNvSpPr>
            <p:nvPr/>
          </p:nvSpPr>
          <p:spPr bwMode="auto">
            <a:xfrm>
              <a:off x="0" y="0"/>
              <a:ext cx="4239998" cy="1627822"/>
            </a:xfrm>
            <a:prstGeom prst="rect">
              <a:avLst/>
            </a:prstGeom>
            <a:gradFill rotWithShape="1">
              <a:gsLst>
                <a:gs pos="0">
                  <a:srgbClr val="3F9897"/>
                </a:gs>
                <a:gs pos="100000">
                  <a:srgbClr val="336799"/>
                </a:gs>
              </a:gsLst>
              <a:path path="shape">
                <a:fillToRect l="46855" t="103432" r="53143" b="-3432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19" name="Shape 448"/>
            <p:cNvSpPr>
              <a:spLocks noChangeShapeType="1"/>
            </p:cNvSpPr>
            <p:nvPr/>
          </p:nvSpPr>
          <p:spPr bwMode="auto">
            <a:xfrm flipV="1">
              <a:off x="1314107" y="4069453"/>
              <a:ext cx="1611783" cy="1"/>
            </a:xfrm>
            <a:prstGeom prst="line">
              <a:avLst/>
            </a:prstGeom>
            <a:noFill/>
            <a:ln w="127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/>
            </a:p>
          </p:txBody>
        </p:sp>
      </p:grpSp>
      <p:grpSp>
        <p:nvGrpSpPr>
          <p:cNvPr id="20" name="Group 456"/>
          <p:cNvGrpSpPr>
            <a:grpSpLocks/>
          </p:cNvGrpSpPr>
          <p:nvPr userDrawn="1"/>
        </p:nvGrpSpPr>
        <p:grpSpPr bwMode="auto">
          <a:xfrm>
            <a:off x="4726781" y="1527795"/>
            <a:ext cx="1590080" cy="2790430"/>
            <a:chOff x="0" y="0"/>
            <a:chExt cx="4239998" cy="7434337"/>
          </a:xfrm>
        </p:grpSpPr>
        <p:sp>
          <p:nvSpPr>
            <p:cNvPr id="21" name="Shape 450"/>
            <p:cNvSpPr>
              <a:spLocks noChangeArrowheads="1"/>
            </p:cNvSpPr>
            <p:nvPr/>
          </p:nvSpPr>
          <p:spPr bwMode="auto">
            <a:xfrm>
              <a:off x="12700" y="62003"/>
              <a:ext cx="4214598" cy="7372334"/>
            </a:xfrm>
            <a:prstGeom prst="rect">
              <a:avLst/>
            </a:prstGeom>
            <a:noFill/>
            <a:ln w="254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2" name="Shape 451"/>
            <p:cNvSpPr>
              <a:spLocks noChangeArrowheads="1"/>
            </p:cNvSpPr>
            <p:nvPr/>
          </p:nvSpPr>
          <p:spPr bwMode="auto">
            <a:xfrm>
              <a:off x="0" y="0"/>
              <a:ext cx="4239998" cy="1627822"/>
            </a:xfrm>
            <a:prstGeom prst="rect">
              <a:avLst/>
            </a:prstGeom>
            <a:gradFill rotWithShape="1">
              <a:gsLst>
                <a:gs pos="0">
                  <a:srgbClr val="3F9897"/>
                </a:gs>
                <a:gs pos="100000">
                  <a:srgbClr val="336799"/>
                </a:gs>
              </a:gsLst>
              <a:path path="shape">
                <a:fillToRect l="46855" t="103432" r="53143" b="-3432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3" name="Shape 452"/>
            <p:cNvSpPr/>
            <p:nvPr/>
          </p:nvSpPr>
          <p:spPr>
            <a:xfrm>
              <a:off x="1983217" y="2024703"/>
              <a:ext cx="273565" cy="1585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b">
              <a:spAutoFit/>
            </a:bodyPr>
            <a:lstStyle>
              <a:lvl1pPr>
                <a:defRPr sz="3200" spc="-96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 dirty="0">
                <a:latin typeface="Raleway"/>
                <a:cs typeface="Raleway"/>
              </a:endParaRPr>
            </a:p>
          </p:txBody>
        </p:sp>
        <p:sp>
          <p:nvSpPr>
            <p:cNvPr id="26" name="Shape 455"/>
            <p:cNvSpPr>
              <a:spLocks noChangeShapeType="1"/>
            </p:cNvSpPr>
            <p:nvPr/>
          </p:nvSpPr>
          <p:spPr bwMode="auto">
            <a:xfrm flipV="1">
              <a:off x="1314106" y="4069453"/>
              <a:ext cx="1611783" cy="1"/>
            </a:xfrm>
            <a:prstGeom prst="line">
              <a:avLst/>
            </a:prstGeom>
            <a:noFill/>
            <a:ln w="127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/>
            </a:p>
          </p:txBody>
        </p:sp>
      </p:grpSp>
      <p:grpSp>
        <p:nvGrpSpPr>
          <p:cNvPr id="27" name="Group 463"/>
          <p:cNvGrpSpPr>
            <a:grpSpLocks/>
          </p:cNvGrpSpPr>
          <p:nvPr userDrawn="1"/>
        </p:nvGrpSpPr>
        <p:grpSpPr bwMode="auto">
          <a:xfrm>
            <a:off x="6625828" y="1527795"/>
            <a:ext cx="1590080" cy="2790430"/>
            <a:chOff x="0" y="0"/>
            <a:chExt cx="4239998" cy="7434337"/>
          </a:xfrm>
        </p:grpSpPr>
        <p:sp>
          <p:nvSpPr>
            <p:cNvPr id="28" name="Shape 457"/>
            <p:cNvSpPr>
              <a:spLocks noChangeArrowheads="1"/>
            </p:cNvSpPr>
            <p:nvPr/>
          </p:nvSpPr>
          <p:spPr bwMode="auto">
            <a:xfrm>
              <a:off x="12700" y="62003"/>
              <a:ext cx="4214598" cy="7372334"/>
            </a:xfrm>
            <a:prstGeom prst="rect">
              <a:avLst/>
            </a:prstGeom>
            <a:noFill/>
            <a:ln w="254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9" name="Shape 458"/>
            <p:cNvSpPr>
              <a:spLocks noChangeArrowheads="1"/>
            </p:cNvSpPr>
            <p:nvPr/>
          </p:nvSpPr>
          <p:spPr bwMode="auto">
            <a:xfrm>
              <a:off x="0" y="0"/>
              <a:ext cx="4239998" cy="1627822"/>
            </a:xfrm>
            <a:prstGeom prst="rect">
              <a:avLst/>
            </a:prstGeom>
            <a:gradFill rotWithShape="1">
              <a:gsLst>
                <a:gs pos="0">
                  <a:srgbClr val="3F9897"/>
                </a:gs>
                <a:gs pos="100000">
                  <a:srgbClr val="336799"/>
                </a:gs>
              </a:gsLst>
              <a:path path="shape">
                <a:fillToRect l="46855" t="103432" r="53143" b="-3432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 dirty="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33" name="Shape 462"/>
            <p:cNvSpPr>
              <a:spLocks noChangeShapeType="1"/>
            </p:cNvSpPr>
            <p:nvPr/>
          </p:nvSpPr>
          <p:spPr bwMode="auto">
            <a:xfrm flipV="1">
              <a:off x="1314107" y="4069453"/>
              <a:ext cx="1611783" cy="1"/>
            </a:xfrm>
            <a:prstGeom prst="line">
              <a:avLst/>
            </a:prstGeom>
            <a:noFill/>
            <a:ln w="127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/>
            </a:p>
          </p:txBody>
        </p:sp>
      </p:grpSp>
      <p:sp>
        <p:nvSpPr>
          <p:cNvPr id="30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093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e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8"/>
          <p:cNvSpPr>
            <a:spLocks noGrp="1"/>
          </p:cNvSpPr>
          <p:nvPr>
            <p:ph sz="quarter" idx="13"/>
          </p:nvPr>
        </p:nvSpPr>
        <p:spPr>
          <a:xfrm>
            <a:off x="2059995" y="2906556"/>
            <a:ext cx="6314976" cy="1117725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2"/>
          </p:nvPr>
        </p:nvSpPr>
        <p:spPr>
          <a:xfrm>
            <a:off x="2053870" y="1555371"/>
            <a:ext cx="6314976" cy="1117725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280405" y="3366"/>
            <a:ext cx="0" cy="5148263"/>
          </a:xfrm>
          <a:prstGeom prst="line">
            <a:avLst/>
          </a:prstGeom>
          <a:noFill/>
          <a:ln w="50800" cap="flat">
            <a:solidFill>
              <a:srgbClr val="35709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Shape 299"/>
          <p:cNvSpPr/>
          <p:nvPr userDrawn="1"/>
        </p:nvSpPr>
        <p:spPr bwMode="auto">
          <a:xfrm>
            <a:off x="782419" y="1409871"/>
            <a:ext cx="964899" cy="965527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r>
              <a:rPr lang="en-US" sz="2300" kern="0" dirty="0">
                <a:solidFill>
                  <a:srgbClr val="FFFFFF"/>
                </a:solidFill>
                <a:latin typeface="Raleway"/>
                <a:ea typeface="+mn-ea"/>
                <a:cs typeface="Raleway"/>
                <a:sym typeface="Helvetica Light"/>
              </a:rPr>
              <a:t>18m</a:t>
            </a: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9" name="Shape 299"/>
          <p:cNvSpPr/>
          <p:nvPr userDrawn="1"/>
        </p:nvSpPr>
        <p:spPr bwMode="auto">
          <a:xfrm>
            <a:off x="782419" y="2938746"/>
            <a:ext cx="964899" cy="965527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r>
              <a:rPr lang="en-US" sz="2300" kern="0" dirty="0">
                <a:solidFill>
                  <a:srgbClr val="FFFFFF"/>
                </a:solidFill>
                <a:latin typeface="Raleway"/>
                <a:cs typeface="Raleway"/>
                <a:sym typeface="Helvetica Light"/>
              </a:rPr>
              <a:t>36m</a:t>
            </a:r>
            <a:endParaRPr sz="2300" kern="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639211" y="92225"/>
            <a:ext cx="7165486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1" name="Shape 1988"/>
          <p:cNvSpPr>
            <a:spLocks noChangeShapeType="1"/>
          </p:cNvSpPr>
          <p:nvPr userDrawn="1"/>
        </p:nvSpPr>
        <p:spPr bwMode="auto">
          <a:xfrm>
            <a:off x="4943583" y="591950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38498" y="685931"/>
            <a:ext cx="716548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6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724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280405" y="3366"/>
            <a:ext cx="0" cy="5148263"/>
          </a:xfrm>
          <a:prstGeom prst="line">
            <a:avLst/>
          </a:prstGeom>
          <a:noFill/>
          <a:ln w="50800" cap="flat">
            <a:solidFill>
              <a:srgbClr val="35709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Content Placeholder 8"/>
          <p:cNvSpPr>
            <a:spLocks noGrp="1"/>
          </p:cNvSpPr>
          <p:nvPr>
            <p:ph sz="quarter" idx="13"/>
          </p:nvPr>
        </p:nvSpPr>
        <p:spPr>
          <a:xfrm>
            <a:off x="2059995" y="2906556"/>
            <a:ext cx="6314976" cy="1117725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2"/>
          </p:nvPr>
        </p:nvSpPr>
        <p:spPr>
          <a:xfrm>
            <a:off x="2053870" y="1555371"/>
            <a:ext cx="6314976" cy="1117725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639211" y="92225"/>
            <a:ext cx="7165486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21" name="Shape 1988"/>
          <p:cNvSpPr>
            <a:spLocks noChangeShapeType="1"/>
          </p:cNvSpPr>
          <p:nvPr userDrawn="1"/>
        </p:nvSpPr>
        <p:spPr bwMode="auto">
          <a:xfrm>
            <a:off x="4943583" y="591950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38498" y="685931"/>
            <a:ext cx="716548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0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6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"/>
          <p:cNvSpPr>
            <a:spLocks noChangeArrowheads="1"/>
          </p:cNvSpPr>
          <p:nvPr userDrawn="1"/>
        </p:nvSpPr>
        <p:spPr bwMode="auto">
          <a:xfrm>
            <a:off x="8785986" y="4876549"/>
            <a:ext cx="288131" cy="271714"/>
          </a:xfrm>
          <a:prstGeom prst="rect">
            <a:avLst/>
          </a:prstGeom>
          <a:gradFill rotWithShape="0">
            <a:gsLst>
              <a:gs pos="0">
                <a:srgbClr val="6EB7B4"/>
              </a:gs>
              <a:gs pos="100000">
                <a:srgbClr val="659ACC"/>
              </a:gs>
            </a:gsLst>
            <a:lin ang="1944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5" tIns="19055" rIns="19055" bIns="19055" anchor="ctr"/>
          <a:lstStyle/>
          <a:p>
            <a:pPr algn="ctr" eaLnBrk="1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9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3" r:id="rId3"/>
    <p:sldLayoutId id="2147483681" r:id="rId4"/>
    <p:sldLayoutId id="2147483682" r:id="rId5"/>
    <p:sldLayoutId id="2147483680" r:id="rId6"/>
    <p:sldLayoutId id="2147483675" r:id="rId7"/>
    <p:sldLayoutId id="2147483677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1pPr>
      <a:lvl2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2pPr>
      <a:lvl3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3pPr>
      <a:lvl4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4pPr>
      <a:lvl5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5pPr>
      <a:lvl6pPr marL="0" marR="0" indent="428739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487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235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983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128622" indent="-128622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1pPr>
      <a:lvl2pPr marL="278681" indent="-192933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28739" indent="-257244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00235" indent="-342991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771731" indent="-428739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0" marR="0" indent="428739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487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235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983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48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96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244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91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739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487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235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983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20" Type="http://schemas.openxmlformats.org/officeDocument/2006/relationships/image" Target="../media/image6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jpeg"/><Relationship Id="rId15" Type="http://schemas.openxmlformats.org/officeDocument/2006/relationships/image" Target="../media/image35.jpeg"/><Relationship Id="rId16" Type="http://schemas.openxmlformats.org/officeDocument/2006/relationships/image" Target="../media/image36.jpeg"/><Relationship Id="rId17" Type="http://schemas.openxmlformats.org/officeDocument/2006/relationships/image" Target="../media/image37.jpeg"/><Relationship Id="rId18" Type="http://schemas.microsoft.com/office/2007/relationships/hdphoto" Target="../media/hdphoto3.wdp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microsoft.com/office/2007/relationships/hdphoto" Target="../media/hdphoto1.wdp"/><Relationship Id="rId5" Type="http://schemas.openxmlformats.org/officeDocument/2006/relationships/image" Target="../media/image26.png"/><Relationship Id="rId6" Type="http://schemas.microsoft.com/office/2007/relationships/hdphoto" Target="../media/hdphoto2.wdp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tiff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76941" y="535777"/>
            <a:ext cx="7590117" cy="332924"/>
          </a:xfrm>
        </p:spPr>
        <p:txBody>
          <a:bodyPr/>
          <a:lstStyle/>
          <a:p>
            <a:pPr eaLnBrk="1"/>
            <a:r>
              <a:rPr lang="en-US" sz="2400" dirty="0"/>
              <a:t>Accelerating synthesis science through reproducible science practices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033260" y="1722520"/>
            <a:ext cx="5085678" cy="332924"/>
          </a:xfrm>
        </p:spPr>
        <p:txBody>
          <a:bodyPr/>
          <a:lstStyle/>
          <a:p>
            <a:r>
              <a:rPr lang="en-US" b="1" dirty="0" smtClean="0">
                <a:solidFill>
                  <a:srgbClr val="6397C9"/>
                </a:solidFill>
              </a:rPr>
              <a:t>Matthew B. Jones</a:t>
            </a:r>
          </a:p>
          <a:p>
            <a:r>
              <a:rPr lang="en-US" i="1" dirty="0" smtClean="0">
                <a:solidFill>
                  <a:srgbClr val="6397C9"/>
                </a:solidFill>
              </a:rPr>
              <a:t>National Center for Ecological Analysis and Synthesis</a:t>
            </a:r>
          </a:p>
          <a:p>
            <a:r>
              <a:rPr lang="en-US" i="1" dirty="0" smtClean="0">
                <a:solidFill>
                  <a:srgbClr val="6397C9"/>
                </a:solidFill>
              </a:rPr>
              <a:t>University of California Santa Barbara</a:t>
            </a:r>
          </a:p>
          <a:p>
            <a:endParaRPr lang="en-US" i="1" dirty="0" smtClean="0">
              <a:solidFill>
                <a:srgbClr val="6397C9"/>
              </a:solidFill>
            </a:endParaRPr>
          </a:p>
          <a:p>
            <a:endParaRPr lang="en-US" b="1" dirty="0">
              <a:solidFill>
                <a:srgbClr val="6397C9"/>
              </a:solidFill>
            </a:endParaRPr>
          </a:p>
          <a:p>
            <a:endParaRPr lang="en-US" b="1" dirty="0" smtClean="0">
              <a:solidFill>
                <a:srgbClr val="6397C9"/>
              </a:solidFill>
            </a:endParaRPr>
          </a:p>
          <a:p>
            <a:endParaRPr lang="en-US" b="1" dirty="0">
              <a:solidFill>
                <a:srgbClr val="6397C9"/>
              </a:solidFill>
            </a:endParaRPr>
          </a:p>
          <a:p>
            <a:endParaRPr lang="en-US" b="1" dirty="0">
              <a:solidFill>
                <a:srgbClr val="6397C9"/>
              </a:solidFill>
            </a:endParaRPr>
          </a:p>
          <a:p>
            <a:r>
              <a:rPr lang="en-US" dirty="0">
                <a:solidFill>
                  <a:srgbClr val="6397C9"/>
                </a:solidFill>
              </a:rPr>
              <a:t>@</a:t>
            </a:r>
            <a:r>
              <a:rPr lang="en-US" dirty="0" err="1">
                <a:solidFill>
                  <a:srgbClr val="6397C9"/>
                </a:solidFill>
              </a:rPr>
              <a:t>metamattj</a:t>
            </a:r>
            <a:endParaRPr lang="en-US" dirty="0">
              <a:solidFill>
                <a:srgbClr val="6397C9"/>
              </a:solidFill>
            </a:endParaRPr>
          </a:p>
          <a:p>
            <a:r>
              <a:rPr lang="en-US" dirty="0" smtClean="0">
                <a:solidFill>
                  <a:srgbClr val="6397C9"/>
                </a:solidFill>
              </a:rPr>
              <a:t>jones</a:t>
            </a:r>
            <a:r>
              <a:rPr lang="en-US" dirty="0">
                <a:solidFill>
                  <a:srgbClr val="6397C9"/>
                </a:solidFill>
              </a:rPr>
              <a:t>@nceas.ucsb.edu</a:t>
            </a:r>
          </a:p>
          <a:p>
            <a:r>
              <a:rPr lang="en-US" dirty="0" smtClean="0">
                <a:solidFill>
                  <a:srgbClr val="6397C9"/>
                </a:solidFill>
              </a:rPr>
              <a:t>https</a:t>
            </a:r>
            <a:r>
              <a:rPr lang="en-US" dirty="0">
                <a:solidFill>
                  <a:srgbClr val="6397C9"/>
                </a:solidFill>
              </a:rPr>
              <a:t>://</a:t>
            </a:r>
            <a:r>
              <a:rPr lang="en-US" dirty="0" err="1">
                <a:solidFill>
                  <a:srgbClr val="6397C9"/>
                </a:solidFill>
              </a:rPr>
              <a:t>orcid.org</a:t>
            </a:r>
            <a:r>
              <a:rPr lang="en-US" dirty="0">
                <a:solidFill>
                  <a:srgbClr val="6397C9"/>
                </a:solidFill>
              </a:rPr>
              <a:t>/0000-0003-0077-4738</a:t>
            </a:r>
          </a:p>
          <a:p>
            <a:endParaRPr lang="en-US" b="1" dirty="0">
              <a:solidFill>
                <a:srgbClr val="6397C9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983663" y="4922838"/>
            <a:ext cx="160337" cy="171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5" name="Picture 1" descr="DataONE_LOGO_Transparent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9471" y="4460023"/>
            <a:ext cx="1942812" cy="46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689" y="2597619"/>
            <a:ext cx="3011017" cy="805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81" y="4357489"/>
            <a:ext cx="1113101" cy="6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33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6678068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5000+</a:t>
            </a:r>
            <a:b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Trained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" name="Picture 1" descr="knb-sasap-dat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38" y="0"/>
            <a:ext cx="8664606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4" name="Shape 2701"/>
          <p:cNvSpPr>
            <a:spLocks noChangeArrowheads="1"/>
          </p:cNvSpPr>
          <p:nvPr/>
        </p:nvSpPr>
        <p:spPr bwMode="auto">
          <a:xfrm>
            <a:off x="502158" y="1054660"/>
            <a:ext cx="1991530" cy="1821526"/>
          </a:xfrm>
          <a:prstGeom prst="roundRect">
            <a:avLst>
              <a:gd name="adj" fmla="val 373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2" name="Shape 2701"/>
          <p:cNvSpPr>
            <a:spLocks noChangeArrowheads="1"/>
          </p:cNvSpPr>
          <p:nvPr/>
        </p:nvSpPr>
        <p:spPr bwMode="auto">
          <a:xfrm>
            <a:off x="494870" y="2945886"/>
            <a:ext cx="1991530" cy="1828800"/>
          </a:xfrm>
          <a:prstGeom prst="roundRect">
            <a:avLst>
              <a:gd name="adj" fmla="val 373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3" name="Shape 2701"/>
          <p:cNvSpPr>
            <a:spLocks noChangeArrowheads="1"/>
          </p:cNvSpPr>
          <p:nvPr/>
        </p:nvSpPr>
        <p:spPr bwMode="auto">
          <a:xfrm>
            <a:off x="2555561" y="1054660"/>
            <a:ext cx="1991530" cy="1821526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4" name="Shape 2701"/>
          <p:cNvSpPr>
            <a:spLocks noChangeArrowheads="1"/>
          </p:cNvSpPr>
          <p:nvPr/>
        </p:nvSpPr>
        <p:spPr bwMode="auto">
          <a:xfrm>
            <a:off x="2552900" y="2945886"/>
            <a:ext cx="1991530" cy="1828800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pic>
        <p:nvPicPr>
          <p:cNvPr id="39" name="Picture 38" descr="globe.png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439" y="1193119"/>
            <a:ext cx="886968" cy="886968"/>
          </a:xfrm>
          <a:prstGeom prst="rect">
            <a:avLst/>
          </a:prstGeom>
        </p:spPr>
      </p:pic>
      <p:pic>
        <p:nvPicPr>
          <p:cNvPr id="40" name="Picture 39" descr="server_icon_1.png"/>
          <p:cNvPicPr>
            <a:picLocks noChangeAspect="1"/>
          </p:cNvPicPr>
          <p:nvPr/>
        </p:nvPicPr>
        <p:blipFill>
          <a:blip r:embed="rId5" cstate="print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728" y="3087687"/>
            <a:ext cx="653814" cy="848402"/>
          </a:xfrm>
          <a:prstGeom prst="rect">
            <a:avLst/>
          </a:prstGeom>
        </p:spPr>
      </p:pic>
      <p:pic>
        <p:nvPicPr>
          <p:cNvPr id="41" name="Picture 40" descr="File_icon.png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25" y="1193119"/>
            <a:ext cx="683402" cy="85039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732440" y="3087687"/>
            <a:ext cx="1632450" cy="707764"/>
            <a:chOff x="2236359" y="4085449"/>
            <a:chExt cx="1632450" cy="707764"/>
          </a:xfrm>
        </p:grpSpPr>
        <p:pic>
          <p:nvPicPr>
            <p:cNvPr id="42" name="Picture 41" descr="user-1-glyph-icon_MkuBPp8O_L.png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6359" y="4085449"/>
              <a:ext cx="769868" cy="707764"/>
            </a:xfrm>
            <a:prstGeom prst="rect">
              <a:avLst/>
            </a:prstGeom>
          </p:spPr>
        </p:pic>
        <p:pic>
          <p:nvPicPr>
            <p:cNvPr id="43" name="Picture 42" descr="user-1-glyph-icon_MkuBPp8O_L.png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8941" y="4085449"/>
              <a:ext cx="769868" cy="707764"/>
            </a:xfrm>
            <a:prstGeom prst="rect">
              <a:avLst/>
            </a:prstGeom>
          </p:spPr>
        </p:pic>
      </p:grpSp>
      <p:pic>
        <p:nvPicPr>
          <p:cNvPr id="45" name="Picture 44" descr="webglobe_icon.png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549" y="3050117"/>
            <a:ext cx="833444" cy="886968"/>
          </a:xfrm>
          <a:prstGeom prst="rect">
            <a:avLst/>
          </a:prstGeom>
        </p:spPr>
      </p:pic>
      <p:sp>
        <p:nvSpPr>
          <p:cNvPr id="46" name="Freeform 45"/>
          <p:cNvSpPr>
            <a:spLocks noChangeAspect="1"/>
          </p:cNvSpPr>
          <p:nvPr/>
        </p:nvSpPr>
        <p:spPr>
          <a:xfrm>
            <a:off x="5293540" y="3197129"/>
            <a:ext cx="639171" cy="399484"/>
          </a:xfrm>
          <a:custGeom>
            <a:avLst/>
            <a:gdLst>
              <a:gd name="connsiteX0" fmla="*/ 0 w 875407"/>
              <a:gd name="connsiteY0" fmla="*/ 554804 h 554804"/>
              <a:gd name="connsiteX1" fmla="*/ 345231 w 875407"/>
              <a:gd name="connsiteY1" fmla="*/ 234251 h 554804"/>
              <a:gd name="connsiteX2" fmla="*/ 419209 w 875407"/>
              <a:gd name="connsiteY2" fmla="*/ 456172 h 554804"/>
              <a:gd name="connsiteX3" fmla="*/ 875407 w 875407"/>
              <a:gd name="connsiteY3" fmla="*/ 0 h 554804"/>
              <a:gd name="connsiteX4" fmla="*/ 875407 w 875407"/>
              <a:gd name="connsiteY4" fmla="*/ 0 h 55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407" h="554804">
                <a:moveTo>
                  <a:pt x="0" y="554804"/>
                </a:moveTo>
                <a:lnTo>
                  <a:pt x="345231" y="234251"/>
                </a:lnTo>
                <a:lnTo>
                  <a:pt x="419209" y="456172"/>
                </a:lnTo>
                <a:lnTo>
                  <a:pt x="875407" y="0"/>
                </a:lnTo>
                <a:lnTo>
                  <a:pt x="875407" y="0"/>
                </a:lnTo>
              </a:path>
            </a:pathLst>
          </a:custGeom>
          <a:noFill/>
          <a:ln w="57150" cap="rnd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69490" y="1193119"/>
            <a:ext cx="1000340" cy="886968"/>
            <a:chOff x="4840974" y="2209180"/>
            <a:chExt cx="1000340" cy="886968"/>
          </a:xfrm>
        </p:grpSpPr>
        <p:pic>
          <p:nvPicPr>
            <p:cNvPr id="44" name="Picture 43" descr="monitor_icon.png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0974" y="2209180"/>
              <a:ext cx="1000340" cy="886968"/>
            </a:xfrm>
            <a:prstGeom prst="rect">
              <a:avLst/>
            </a:prstGeom>
          </p:spPr>
        </p:pic>
        <p:pic>
          <p:nvPicPr>
            <p:cNvPr id="47" name="Picture 46" descr="user-1-glyph-icon_MkuBPp8O_L.png"/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3478" y="2342047"/>
              <a:ext cx="435332" cy="400216"/>
            </a:xfrm>
            <a:prstGeom prst="rect">
              <a:avLst/>
            </a:prstGeom>
          </p:spPr>
        </p:pic>
      </p:grpSp>
      <p:pic>
        <p:nvPicPr>
          <p:cNvPr id="48" name="Picture 47" descr="workshop_icon2.png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7352" y="3057631"/>
            <a:ext cx="986100" cy="886968"/>
          </a:xfrm>
          <a:prstGeom prst="rect">
            <a:avLst/>
          </a:prstGeom>
        </p:spPr>
      </p:pic>
      <p:pic>
        <p:nvPicPr>
          <p:cNvPr id="49" name="Picture 48" descr="educaitonmodule_ico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131" y="1193119"/>
            <a:ext cx="583406" cy="755635"/>
          </a:xfrm>
          <a:prstGeom prst="rect">
            <a:avLst/>
          </a:prstGeom>
        </p:spPr>
      </p:pic>
      <p:pic>
        <p:nvPicPr>
          <p:cNvPr id="50" name="Picture 49" descr="educaitonmodule_ico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590" y="1193119"/>
            <a:ext cx="583406" cy="7556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4806" y="2098757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Global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 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Data </a:t>
            </a: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C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overage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59096" y="2098757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800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K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 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Data Packages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145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40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/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Repositories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23777" y="2098757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25</a:t>
            </a: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/>
            </a:r>
            <a:b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Webinars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678068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5000+</a:t>
            </a:r>
            <a:b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Trained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22890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10,000</a:t>
            </a:r>
            <a:b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Users/Month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57322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143K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/>
            </a:r>
            <a:b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Contributors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63569" y="1329060"/>
            <a:ext cx="524255" cy="723600"/>
          </a:xfrm>
          <a:prstGeom prst="rect">
            <a:avLst/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1" name="Picture 50" descr="educaitonmodule_ico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708" y="1324452"/>
            <a:ext cx="583406" cy="75563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430" y="1051022"/>
            <a:ext cx="1801556" cy="236239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430" y="3472492"/>
            <a:ext cx="1797956" cy="1293028"/>
          </a:xfrm>
          <a:prstGeom prst="rect">
            <a:avLst/>
          </a:prstGeom>
        </p:spPr>
      </p:pic>
      <p:pic>
        <p:nvPicPr>
          <p:cNvPr id="53" name="Picture 52" descr="LeafLitter_HFR_DIRT-Plots-4.jp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3536" y="3470065"/>
            <a:ext cx="2028053" cy="1290707"/>
          </a:xfrm>
          <a:prstGeom prst="rect">
            <a:avLst/>
          </a:prstGeom>
        </p:spPr>
      </p:pic>
      <p:pic>
        <p:nvPicPr>
          <p:cNvPr id="55" name="Picture Placeholder 14" descr="IMG_20170831_112950.jpg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2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73536" y="1049912"/>
            <a:ext cx="2028053" cy="1624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3536" y="2733816"/>
            <a:ext cx="2028054" cy="674402"/>
          </a:xfrm>
          <a:prstGeom prst="rect">
            <a:avLst/>
          </a:prstGeom>
        </p:spPr>
      </p:pic>
      <p:sp>
        <p:nvSpPr>
          <p:cNvPr id="3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37" name="Picture 1" descr="DataONE_LOGO_Transparent.tif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948" y="76999"/>
            <a:ext cx="1942812" cy="46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2511344" y="604851"/>
            <a:ext cx="4136752" cy="41213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search.dataone.org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0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>
            <a:spLocks/>
          </p:cNvSpPr>
          <p:nvPr/>
        </p:nvSpPr>
        <p:spPr>
          <a:xfrm>
            <a:off x="2571025" y="1630845"/>
            <a:ext cx="1949688" cy="1949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96516" y="1774242"/>
            <a:ext cx="1697261" cy="1390166"/>
            <a:chOff x="2696516" y="2470496"/>
            <a:chExt cx="1697261" cy="1390166"/>
          </a:xfrm>
        </p:grpSpPr>
        <p:grpSp>
          <p:nvGrpSpPr>
            <p:cNvPr id="10" name="Group 9"/>
            <p:cNvGrpSpPr/>
            <p:nvPr/>
          </p:nvGrpSpPr>
          <p:grpSpPr>
            <a:xfrm>
              <a:off x="3024024" y="2470496"/>
              <a:ext cx="964899" cy="965528"/>
              <a:chOff x="3246300" y="2470496"/>
              <a:chExt cx="964899" cy="965528"/>
            </a:xfrm>
          </p:grpSpPr>
          <p:sp>
            <p:nvSpPr>
              <p:cNvPr id="48" name="Shape 274"/>
              <p:cNvSpPr>
                <a:spLocks noChangeArrowheads="1"/>
              </p:cNvSpPr>
              <p:nvPr/>
            </p:nvSpPr>
            <p:spPr bwMode="auto">
              <a:xfrm>
                <a:off x="3246300" y="2470496"/>
                <a:ext cx="964899" cy="965528"/>
              </a:xfrm>
              <a:prstGeom prst="ellipse">
                <a:avLst/>
              </a:prstGeom>
              <a:solidFill>
                <a:srgbClr val="659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49" name="Shape 275"/>
              <p:cNvSpPr>
                <a:spLocks noChangeArrowheads="1"/>
              </p:cNvSpPr>
              <p:nvPr/>
            </p:nvSpPr>
            <p:spPr bwMode="auto">
              <a:xfrm>
                <a:off x="3567472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 smtClean="0">
                    <a:solidFill>
                      <a:srgbClr val="F2F2F3"/>
                    </a:solidFill>
                    <a:latin typeface="FontAwesome" charset="0"/>
                    <a:ea typeface="FontAwesome" charset="0"/>
                    <a:cs typeface="FontAwesome" charset="0"/>
                  </a:rPr>
                  <a:t></a:t>
                </a:r>
                <a:endParaRPr lang="en-US" sz="4000" dirty="0">
                  <a:solidFill>
                    <a:srgbClr val="F2F2F3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  <p:sp>
          <p:nvSpPr>
            <p:cNvPr id="50" name="Shape 276"/>
            <p:cNvSpPr/>
            <p:nvPr/>
          </p:nvSpPr>
          <p:spPr bwMode="auto">
            <a:xfrm>
              <a:off x="2696516" y="3388738"/>
              <a:ext cx="169726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Provenance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195" y="1774241"/>
            <a:ext cx="1910779" cy="1767149"/>
            <a:chOff x="449195" y="2470495"/>
            <a:chExt cx="1910779" cy="1767149"/>
          </a:xfrm>
        </p:grpSpPr>
        <p:sp>
          <p:nvSpPr>
            <p:cNvPr id="52" name="Shape 271"/>
            <p:cNvSpPr/>
            <p:nvPr/>
          </p:nvSpPr>
          <p:spPr bwMode="auto">
            <a:xfrm>
              <a:off x="449195" y="3396388"/>
              <a:ext cx="191077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Reproducible</a:t>
              </a:r>
            </a:p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Science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78" y="2470495"/>
              <a:ext cx="964899" cy="965528"/>
              <a:chOff x="914478" y="2470495"/>
              <a:chExt cx="964899" cy="965528"/>
            </a:xfrm>
          </p:grpSpPr>
          <p:sp>
            <p:nvSpPr>
              <p:cNvPr id="51" name="Shape 269"/>
              <p:cNvSpPr>
                <a:spLocks noChangeArrowheads="1"/>
              </p:cNvSpPr>
              <p:nvPr/>
            </p:nvSpPr>
            <p:spPr bwMode="auto">
              <a:xfrm>
                <a:off x="914478" y="2470495"/>
                <a:ext cx="964899" cy="965528"/>
              </a:xfrm>
              <a:prstGeom prst="ellipse">
                <a:avLst/>
              </a:prstGeom>
              <a:solidFill>
                <a:srgbClr val="3F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>
              <a:xfrm>
                <a:off x="1138755" y="2695087"/>
                <a:ext cx="516345" cy="516345"/>
              </a:xfrm>
              <a:custGeom>
                <a:avLst/>
                <a:gdLst/>
                <a:ahLst/>
                <a:cxnLst/>
                <a:rect l="0" t="0" r="r" b="b"/>
                <a:pathLst>
                  <a:path w="1218" h="1218">
                    <a:moveTo>
                      <a:pt x="811" y="989"/>
                    </a:moveTo>
                    <a:lnTo>
                      <a:pt x="811" y="862"/>
                    </a:lnTo>
                    <a:cubicBezTo>
                      <a:pt x="811" y="854"/>
                      <a:pt x="809" y="849"/>
                      <a:pt x="804" y="844"/>
                    </a:cubicBezTo>
                    <a:cubicBezTo>
                      <a:pt x="799" y="840"/>
                      <a:pt x="793" y="836"/>
                      <a:pt x="786" y="836"/>
                    </a:cubicBezTo>
                    <a:lnTo>
                      <a:pt x="710" y="836"/>
                    </a:lnTo>
                    <a:lnTo>
                      <a:pt x="710" y="431"/>
                    </a:lnTo>
                    <a:cubicBezTo>
                      <a:pt x="710" y="424"/>
                      <a:pt x="707" y="418"/>
                      <a:pt x="702" y="413"/>
                    </a:cubicBezTo>
                    <a:cubicBezTo>
                      <a:pt x="698" y="408"/>
                      <a:pt x="692" y="406"/>
                      <a:pt x="684" y="406"/>
                    </a:cubicBezTo>
                    <a:lnTo>
                      <a:pt x="431" y="406"/>
                    </a:lnTo>
                    <a:cubicBezTo>
                      <a:pt x="424" y="406"/>
                      <a:pt x="418" y="408"/>
                      <a:pt x="413" y="413"/>
                    </a:cubicBezTo>
                    <a:cubicBezTo>
                      <a:pt x="408" y="418"/>
                      <a:pt x="406" y="424"/>
                      <a:pt x="406" y="431"/>
                    </a:cubicBezTo>
                    <a:lnTo>
                      <a:pt x="406" y="558"/>
                    </a:lnTo>
                    <a:cubicBezTo>
                      <a:pt x="406" y="566"/>
                      <a:pt x="408" y="571"/>
                      <a:pt x="413" y="576"/>
                    </a:cubicBezTo>
                    <a:cubicBezTo>
                      <a:pt x="418" y="580"/>
                      <a:pt x="424" y="584"/>
                      <a:pt x="431" y="584"/>
                    </a:cubicBezTo>
                    <a:lnTo>
                      <a:pt x="507" y="584"/>
                    </a:lnTo>
                    <a:lnTo>
                      <a:pt x="507" y="836"/>
                    </a:lnTo>
                    <a:lnTo>
                      <a:pt x="431" y="836"/>
                    </a:lnTo>
                    <a:cubicBezTo>
                      <a:pt x="424" y="836"/>
                      <a:pt x="418" y="840"/>
                      <a:pt x="413" y="844"/>
                    </a:cubicBezTo>
                    <a:cubicBezTo>
                      <a:pt x="408" y="849"/>
                      <a:pt x="406" y="854"/>
                      <a:pt x="406" y="862"/>
                    </a:cubicBezTo>
                    <a:lnTo>
                      <a:pt x="406" y="989"/>
                    </a:lnTo>
                    <a:cubicBezTo>
                      <a:pt x="406" y="996"/>
                      <a:pt x="408" y="1002"/>
                      <a:pt x="413" y="1007"/>
                    </a:cubicBezTo>
                    <a:cubicBezTo>
                      <a:pt x="418" y="1012"/>
                      <a:pt x="424" y="1014"/>
                      <a:pt x="431" y="1014"/>
                    </a:cubicBezTo>
                    <a:lnTo>
                      <a:pt x="786" y="1014"/>
                    </a:lnTo>
                    <a:cubicBezTo>
                      <a:pt x="793" y="1014"/>
                      <a:pt x="799" y="1012"/>
                      <a:pt x="804" y="1007"/>
                    </a:cubicBezTo>
                    <a:cubicBezTo>
                      <a:pt x="809" y="1002"/>
                      <a:pt x="811" y="996"/>
                      <a:pt x="811" y="989"/>
                    </a:cubicBezTo>
                    <a:moveTo>
                      <a:pt x="710" y="279"/>
                    </a:moveTo>
                    <a:lnTo>
                      <a:pt x="710" y="152"/>
                    </a:lnTo>
                    <a:cubicBezTo>
                      <a:pt x="710" y="145"/>
                      <a:pt x="707" y="139"/>
                      <a:pt x="702" y="134"/>
                    </a:cubicBezTo>
                    <a:cubicBezTo>
                      <a:pt x="698" y="129"/>
                      <a:pt x="692" y="127"/>
                      <a:pt x="684" y="127"/>
                    </a:cubicBezTo>
                    <a:lnTo>
                      <a:pt x="533" y="127"/>
                    </a:lnTo>
                    <a:cubicBezTo>
                      <a:pt x="525" y="127"/>
                      <a:pt x="519" y="129"/>
                      <a:pt x="515" y="134"/>
                    </a:cubicBezTo>
                    <a:cubicBezTo>
                      <a:pt x="510" y="139"/>
                      <a:pt x="507" y="145"/>
                      <a:pt x="507" y="152"/>
                    </a:cubicBezTo>
                    <a:lnTo>
                      <a:pt x="507" y="279"/>
                    </a:lnTo>
                    <a:cubicBezTo>
                      <a:pt x="507" y="286"/>
                      <a:pt x="510" y="292"/>
                      <a:pt x="515" y="297"/>
                    </a:cubicBezTo>
                    <a:cubicBezTo>
                      <a:pt x="519" y="301"/>
                      <a:pt x="525" y="304"/>
                      <a:pt x="533" y="304"/>
                    </a:cubicBezTo>
                    <a:lnTo>
                      <a:pt x="684" y="304"/>
                    </a:lnTo>
                    <a:cubicBezTo>
                      <a:pt x="692" y="304"/>
                      <a:pt x="698" y="301"/>
                      <a:pt x="702" y="297"/>
                    </a:cubicBezTo>
                    <a:cubicBezTo>
                      <a:pt x="707" y="292"/>
                      <a:pt x="710" y="286"/>
                      <a:pt x="710" y="279"/>
                    </a:cubicBezTo>
                    <a:moveTo>
                      <a:pt x="1217" y="609"/>
                    </a:moveTo>
                    <a:cubicBezTo>
                      <a:pt x="1217" y="719"/>
                      <a:pt x="1190" y="821"/>
                      <a:pt x="1135" y="914"/>
                    </a:cubicBezTo>
                    <a:cubicBezTo>
                      <a:pt x="1081" y="1008"/>
                      <a:pt x="1008" y="1081"/>
                      <a:pt x="914" y="1135"/>
                    </a:cubicBezTo>
                    <a:cubicBezTo>
                      <a:pt x="821" y="1190"/>
                      <a:pt x="719" y="1217"/>
                      <a:pt x="609" y="1217"/>
                    </a:cubicBezTo>
                    <a:cubicBezTo>
                      <a:pt x="498" y="1217"/>
                      <a:pt x="396" y="1190"/>
                      <a:pt x="303" y="1135"/>
                    </a:cubicBezTo>
                    <a:cubicBezTo>
                      <a:pt x="209" y="1081"/>
                      <a:pt x="136" y="1008"/>
                      <a:pt x="82" y="914"/>
                    </a:cubicBezTo>
                    <a:cubicBezTo>
                      <a:pt x="27" y="821"/>
                      <a:pt x="0" y="719"/>
                      <a:pt x="0" y="609"/>
                    </a:cubicBezTo>
                    <a:cubicBezTo>
                      <a:pt x="0" y="498"/>
                      <a:pt x="27" y="396"/>
                      <a:pt x="82" y="303"/>
                    </a:cubicBezTo>
                    <a:cubicBezTo>
                      <a:pt x="136" y="209"/>
                      <a:pt x="209" y="136"/>
                      <a:pt x="303" y="82"/>
                    </a:cubicBezTo>
                    <a:cubicBezTo>
                      <a:pt x="396" y="27"/>
                      <a:pt x="498" y="0"/>
                      <a:pt x="609" y="0"/>
                    </a:cubicBezTo>
                    <a:cubicBezTo>
                      <a:pt x="719" y="0"/>
                      <a:pt x="821" y="27"/>
                      <a:pt x="914" y="82"/>
                    </a:cubicBezTo>
                    <a:cubicBezTo>
                      <a:pt x="1008" y="136"/>
                      <a:pt x="1081" y="209"/>
                      <a:pt x="1135" y="303"/>
                    </a:cubicBezTo>
                    <a:cubicBezTo>
                      <a:pt x="1190" y="396"/>
                      <a:pt x="1217" y="498"/>
                      <a:pt x="1217" y="609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  <p:txBody>
              <a:bodyPr/>
              <a:lstStyle/>
              <a:p>
                <a:endParaRPr lang="en-US" dirty="0"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067812" y="1774242"/>
            <a:ext cx="1098226" cy="1397817"/>
            <a:chOff x="5067812" y="2470496"/>
            <a:chExt cx="1098226" cy="1397817"/>
          </a:xfrm>
        </p:grpSpPr>
        <p:sp>
          <p:nvSpPr>
            <p:cNvPr id="47" name="Shape 281"/>
            <p:cNvSpPr/>
            <p:nvPr/>
          </p:nvSpPr>
          <p:spPr bwMode="auto">
            <a:xfrm>
              <a:off x="5067812" y="3396389"/>
              <a:ext cx="109822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Citation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33570" y="2470496"/>
              <a:ext cx="964398" cy="965528"/>
              <a:chOff x="5325981" y="2470496"/>
              <a:chExt cx="964398" cy="965528"/>
            </a:xfrm>
          </p:grpSpPr>
          <p:sp>
            <p:nvSpPr>
              <p:cNvPr id="46" name="Shape 279"/>
              <p:cNvSpPr>
                <a:spLocks noChangeArrowheads="1"/>
              </p:cNvSpPr>
              <p:nvPr/>
            </p:nvSpPr>
            <p:spPr bwMode="auto">
              <a:xfrm>
                <a:off x="5325981" y="2470496"/>
                <a:ext cx="964398" cy="965528"/>
              </a:xfrm>
              <a:prstGeom prst="ellipse">
                <a:avLst/>
              </a:prstGeom>
              <a:solidFill>
                <a:srgbClr val="6EB7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5534220" y="2726934"/>
                <a:ext cx="547920" cy="489240"/>
              </a:xfrm>
              <a:custGeom>
                <a:avLst/>
                <a:gdLst/>
                <a:ahLst/>
                <a:cxnLst/>
                <a:rect l="0" t="0" r="r" b="b"/>
                <a:pathLst>
                  <a:path w="1522" h="1359">
                    <a:moveTo>
                      <a:pt x="470" y="679"/>
                    </a:moveTo>
                    <a:cubicBezTo>
                      <a:pt x="384" y="682"/>
                      <a:pt x="314" y="713"/>
                      <a:pt x="259" y="776"/>
                    </a:cubicBezTo>
                    <a:lnTo>
                      <a:pt x="154" y="776"/>
                    </a:lnTo>
                    <a:cubicBezTo>
                      <a:pt x="111" y="776"/>
                      <a:pt x="74" y="765"/>
                      <a:pt x="45" y="745"/>
                    </a:cubicBezTo>
                    <a:cubicBezTo>
                      <a:pt x="15" y="724"/>
                      <a:pt x="0" y="695"/>
                      <a:pt x="0" y="655"/>
                    </a:cubicBezTo>
                    <a:cubicBezTo>
                      <a:pt x="0" y="477"/>
                      <a:pt x="33" y="388"/>
                      <a:pt x="99" y="388"/>
                    </a:cubicBezTo>
                    <a:cubicBezTo>
                      <a:pt x="102" y="388"/>
                      <a:pt x="113" y="393"/>
                      <a:pt x="133" y="404"/>
                    </a:cubicBezTo>
                    <a:cubicBezTo>
                      <a:pt x="153" y="414"/>
                      <a:pt x="178" y="425"/>
                      <a:pt x="210" y="436"/>
                    </a:cubicBezTo>
                    <a:cubicBezTo>
                      <a:pt x="241" y="447"/>
                      <a:pt x="273" y="453"/>
                      <a:pt x="304" y="453"/>
                    </a:cubicBezTo>
                    <a:cubicBezTo>
                      <a:pt x="339" y="453"/>
                      <a:pt x="375" y="447"/>
                      <a:pt x="409" y="435"/>
                    </a:cubicBezTo>
                    <a:cubicBezTo>
                      <a:pt x="407" y="454"/>
                      <a:pt x="405" y="471"/>
                      <a:pt x="405" y="485"/>
                    </a:cubicBezTo>
                    <a:cubicBezTo>
                      <a:pt x="405" y="555"/>
                      <a:pt x="427" y="620"/>
                      <a:pt x="470" y="679"/>
                    </a:cubicBezTo>
                    <a:moveTo>
                      <a:pt x="1318" y="1161"/>
                    </a:moveTo>
                    <a:cubicBezTo>
                      <a:pt x="1318" y="1222"/>
                      <a:pt x="1299" y="1270"/>
                      <a:pt x="1261" y="1304"/>
                    </a:cubicBezTo>
                    <a:cubicBezTo>
                      <a:pt x="1222" y="1339"/>
                      <a:pt x="1171" y="1358"/>
                      <a:pt x="1107" y="1358"/>
                    </a:cubicBezTo>
                    <a:lnTo>
                      <a:pt x="414" y="1358"/>
                    </a:lnTo>
                    <a:cubicBezTo>
                      <a:pt x="350" y="1358"/>
                      <a:pt x="299" y="1339"/>
                      <a:pt x="260" y="1304"/>
                    </a:cubicBezTo>
                    <a:cubicBezTo>
                      <a:pt x="222" y="1270"/>
                      <a:pt x="203" y="1222"/>
                      <a:pt x="203" y="1161"/>
                    </a:cubicBezTo>
                    <a:cubicBezTo>
                      <a:pt x="203" y="1134"/>
                      <a:pt x="204" y="1109"/>
                      <a:pt x="206" y="1083"/>
                    </a:cubicBezTo>
                    <a:cubicBezTo>
                      <a:pt x="208" y="1057"/>
                      <a:pt x="211" y="1030"/>
                      <a:pt x="217" y="1001"/>
                    </a:cubicBezTo>
                    <a:cubicBezTo>
                      <a:pt x="222" y="971"/>
                      <a:pt x="229" y="944"/>
                      <a:pt x="237" y="919"/>
                    </a:cubicBezTo>
                    <a:cubicBezTo>
                      <a:pt x="246" y="893"/>
                      <a:pt x="257" y="868"/>
                      <a:pt x="271" y="844"/>
                    </a:cubicBezTo>
                    <a:cubicBezTo>
                      <a:pt x="286" y="820"/>
                      <a:pt x="303" y="800"/>
                      <a:pt x="321" y="783"/>
                    </a:cubicBezTo>
                    <a:cubicBezTo>
                      <a:pt x="340" y="766"/>
                      <a:pt x="362" y="753"/>
                      <a:pt x="388" y="743"/>
                    </a:cubicBezTo>
                    <a:cubicBezTo>
                      <a:pt x="415" y="733"/>
                      <a:pt x="445" y="728"/>
                      <a:pt x="477" y="728"/>
                    </a:cubicBezTo>
                    <a:cubicBezTo>
                      <a:pt x="482" y="728"/>
                      <a:pt x="494" y="733"/>
                      <a:pt x="511" y="744"/>
                    </a:cubicBezTo>
                    <a:cubicBezTo>
                      <a:pt x="528" y="755"/>
                      <a:pt x="548" y="767"/>
                      <a:pt x="569" y="780"/>
                    </a:cubicBezTo>
                    <a:cubicBezTo>
                      <a:pt x="590" y="794"/>
                      <a:pt x="618" y="806"/>
                      <a:pt x="654" y="816"/>
                    </a:cubicBezTo>
                    <a:cubicBezTo>
                      <a:pt x="689" y="827"/>
                      <a:pt x="725" y="833"/>
                      <a:pt x="761" y="833"/>
                    </a:cubicBezTo>
                    <a:cubicBezTo>
                      <a:pt x="796" y="833"/>
                      <a:pt x="832" y="827"/>
                      <a:pt x="867" y="816"/>
                    </a:cubicBezTo>
                    <a:cubicBezTo>
                      <a:pt x="903" y="806"/>
                      <a:pt x="931" y="794"/>
                      <a:pt x="952" y="780"/>
                    </a:cubicBezTo>
                    <a:cubicBezTo>
                      <a:pt x="973" y="767"/>
                      <a:pt x="993" y="755"/>
                      <a:pt x="1010" y="744"/>
                    </a:cubicBezTo>
                    <a:cubicBezTo>
                      <a:pt x="1027" y="733"/>
                      <a:pt x="1039" y="728"/>
                      <a:pt x="1044" y="728"/>
                    </a:cubicBezTo>
                    <a:cubicBezTo>
                      <a:pt x="1076" y="728"/>
                      <a:pt x="1106" y="733"/>
                      <a:pt x="1133" y="743"/>
                    </a:cubicBezTo>
                    <a:cubicBezTo>
                      <a:pt x="1159" y="753"/>
                      <a:pt x="1182" y="766"/>
                      <a:pt x="1200" y="783"/>
                    </a:cubicBezTo>
                    <a:cubicBezTo>
                      <a:pt x="1219" y="800"/>
                      <a:pt x="1235" y="820"/>
                      <a:pt x="1250" y="844"/>
                    </a:cubicBezTo>
                    <a:cubicBezTo>
                      <a:pt x="1264" y="868"/>
                      <a:pt x="1275" y="893"/>
                      <a:pt x="1284" y="919"/>
                    </a:cubicBezTo>
                    <a:cubicBezTo>
                      <a:pt x="1292" y="944"/>
                      <a:pt x="1299" y="971"/>
                      <a:pt x="1304" y="1001"/>
                    </a:cubicBezTo>
                    <a:cubicBezTo>
                      <a:pt x="1310" y="1030"/>
                      <a:pt x="1313" y="1057"/>
                      <a:pt x="1315" y="1083"/>
                    </a:cubicBezTo>
                    <a:cubicBezTo>
                      <a:pt x="1317" y="1109"/>
                      <a:pt x="1318" y="1134"/>
                      <a:pt x="1318" y="1161"/>
                    </a:cubicBezTo>
                    <a:moveTo>
                      <a:pt x="507" y="194"/>
                    </a:moveTo>
                    <a:cubicBezTo>
                      <a:pt x="507" y="247"/>
                      <a:pt x="488" y="293"/>
                      <a:pt x="448" y="331"/>
                    </a:cubicBezTo>
                    <a:cubicBezTo>
                      <a:pt x="409" y="370"/>
                      <a:pt x="360" y="388"/>
                      <a:pt x="304" y="388"/>
                    </a:cubicBezTo>
                    <a:cubicBezTo>
                      <a:pt x="248" y="388"/>
                      <a:pt x="200" y="370"/>
                      <a:pt x="161" y="331"/>
                    </a:cubicBezTo>
                    <a:cubicBezTo>
                      <a:pt x="121" y="293"/>
                      <a:pt x="102" y="247"/>
                      <a:pt x="102" y="194"/>
                    </a:cubicBezTo>
                    <a:cubicBezTo>
                      <a:pt x="102" y="140"/>
                      <a:pt x="121" y="95"/>
                      <a:pt x="161" y="57"/>
                    </a:cubicBezTo>
                    <a:cubicBezTo>
                      <a:pt x="200" y="19"/>
                      <a:pt x="248" y="0"/>
                      <a:pt x="304" y="0"/>
                    </a:cubicBezTo>
                    <a:cubicBezTo>
                      <a:pt x="360" y="0"/>
                      <a:pt x="409" y="19"/>
                      <a:pt x="448" y="57"/>
                    </a:cubicBezTo>
                    <a:cubicBezTo>
                      <a:pt x="488" y="95"/>
                      <a:pt x="507" y="140"/>
                      <a:pt x="507" y="194"/>
                    </a:cubicBezTo>
                    <a:moveTo>
                      <a:pt x="1065" y="485"/>
                    </a:moveTo>
                    <a:cubicBezTo>
                      <a:pt x="1065" y="565"/>
                      <a:pt x="1034" y="634"/>
                      <a:pt x="975" y="690"/>
                    </a:cubicBezTo>
                    <a:cubicBezTo>
                      <a:pt x="916" y="747"/>
                      <a:pt x="844" y="776"/>
                      <a:pt x="761" y="776"/>
                    </a:cubicBezTo>
                    <a:cubicBezTo>
                      <a:pt x="677" y="776"/>
                      <a:pt x="605" y="747"/>
                      <a:pt x="546" y="690"/>
                    </a:cubicBezTo>
                    <a:cubicBezTo>
                      <a:pt x="487" y="634"/>
                      <a:pt x="456" y="565"/>
                      <a:pt x="456" y="485"/>
                    </a:cubicBezTo>
                    <a:cubicBezTo>
                      <a:pt x="456" y="405"/>
                      <a:pt x="487" y="337"/>
                      <a:pt x="546" y="280"/>
                    </a:cubicBezTo>
                    <a:cubicBezTo>
                      <a:pt x="605" y="223"/>
                      <a:pt x="677" y="194"/>
                      <a:pt x="761" y="194"/>
                    </a:cubicBezTo>
                    <a:cubicBezTo>
                      <a:pt x="844" y="194"/>
                      <a:pt x="916" y="223"/>
                      <a:pt x="975" y="280"/>
                    </a:cubicBezTo>
                    <a:cubicBezTo>
                      <a:pt x="1034" y="337"/>
                      <a:pt x="1065" y="405"/>
                      <a:pt x="1065" y="485"/>
                    </a:cubicBezTo>
                    <a:moveTo>
                      <a:pt x="1521" y="655"/>
                    </a:moveTo>
                    <a:cubicBezTo>
                      <a:pt x="1521" y="695"/>
                      <a:pt x="1506" y="724"/>
                      <a:pt x="1476" y="745"/>
                    </a:cubicBezTo>
                    <a:cubicBezTo>
                      <a:pt x="1447" y="765"/>
                      <a:pt x="1410" y="776"/>
                      <a:pt x="1367" y="776"/>
                    </a:cubicBezTo>
                    <a:lnTo>
                      <a:pt x="1262" y="776"/>
                    </a:lnTo>
                    <a:cubicBezTo>
                      <a:pt x="1207" y="713"/>
                      <a:pt x="1137" y="682"/>
                      <a:pt x="1051" y="679"/>
                    </a:cubicBezTo>
                    <a:cubicBezTo>
                      <a:pt x="1094" y="620"/>
                      <a:pt x="1116" y="555"/>
                      <a:pt x="1116" y="485"/>
                    </a:cubicBezTo>
                    <a:cubicBezTo>
                      <a:pt x="1116" y="471"/>
                      <a:pt x="1114" y="454"/>
                      <a:pt x="1112" y="435"/>
                    </a:cubicBezTo>
                    <a:cubicBezTo>
                      <a:pt x="1146" y="447"/>
                      <a:pt x="1182" y="453"/>
                      <a:pt x="1217" y="453"/>
                    </a:cubicBezTo>
                    <a:cubicBezTo>
                      <a:pt x="1248" y="453"/>
                      <a:pt x="1280" y="447"/>
                      <a:pt x="1311" y="436"/>
                    </a:cubicBezTo>
                    <a:cubicBezTo>
                      <a:pt x="1343" y="425"/>
                      <a:pt x="1368" y="414"/>
                      <a:pt x="1388" y="404"/>
                    </a:cubicBezTo>
                    <a:cubicBezTo>
                      <a:pt x="1408" y="393"/>
                      <a:pt x="1419" y="388"/>
                      <a:pt x="1422" y="388"/>
                    </a:cubicBezTo>
                    <a:cubicBezTo>
                      <a:pt x="1488" y="388"/>
                      <a:pt x="1521" y="477"/>
                      <a:pt x="1521" y="655"/>
                    </a:cubicBezTo>
                    <a:moveTo>
                      <a:pt x="1419" y="194"/>
                    </a:moveTo>
                    <a:cubicBezTo>
                      <a:pt x="1419" y="247"/>
                      <a:pt x="1400" y="293"/>
                      <a:pt x="1360" y="331"/>
                    </a:cubicBezTo>
                    <a:cubicBezTo>
                      <a:pt x="1321" y="370"/>
                      <a:pt x="1273" y="388"/>
                      <a:pt x="1217" y="388"/>
                    </a:cubicBezTo>
                    <a:cubicBezTo>
                      <a:pt x="1161" y="388"/>
                      <a:pt x="1112" y="370"/>
                      <a:pt x="1073" y="331"/>
                    </a:cubicBezTo>
                    <a:cubicBezTo>
                      <a:pt x="1033" y="293"/>
                      <a:pt x="1014" y="247"/>
                      <a:pt x="1014" y="194"/>
                    </a:cubicBezTo>
                    <a:cubicBezTo>
                      <a:pt x="1014" y="140"/>
                      <a:pt x="1033" y="95"/>
                      <a:pt x="1073" y="57"/>
                    </a:cubicBezTo>
                    <a:cubicBezTo>
                      <a:pt x="1112" y="19"/>
                      <a:pt x="1161" y="0"/>
                      <a:pt x="1217" y="0"/>
                    </a:cubicBezTo>
                    <a:cubicBezTo>
                      <a:pt x="1273" y="0"/>
                      <a:pt x="1321" y="19"/>
                      <a:pt x="1360" y="57"/>
                    </a:cubicBezTo>
                    <a:cubicBezTo>
                      <a:pt x="1400" y="95"/>
                      <a:pt x="1419" y="140"/>
                      <a:pt x="1419" y="194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7046632" y="1774242"/>
            <a:ext cx="1372171" cy="1397817"/>
            <a:chOff x="7046632" y="2470496"/>
            <a:chExt cx="1372171" cy="1397817"/>
          </a:xfrm>
        </p:grpSpPr>
        <p:sp>
          <p:nvSpPr>
            <p:cNvPr id="45" name="Shape 286"/>
            <p:cNvSpPr/>
            <p:nvPr/>
          </p:nvSpPr>
          <p:spPr bwMode="auto">
            <a:xfrm>
              <a:off x="7046632" y="3396389"/>
              <a:ext cx="13721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Synthesis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42614" y="2470496"/>
              <a:ext cx="964899" cy="965528"/>
              <a:chOff x="7242614" y="2470496"/>
              <a:chExt cx="964899" cy="965528"/>
            </a:xfrm>
          </p:grpSpPr>
          <p:sp>
            <p:nvSpPr>
              <p:cNvPr id="43" name="Shape 284"/>
              <p:cNvSpPr>
                <a:spLocks noChangeArrowheads="1"/>
              </p:cNvSpPr>
              <p:nvPr/>
            </p:nvSpPr>
            <p:spPr bwMode="auto">
              <a:xfrm>
                <a:off x="7242614" y="2470496"/>
                <a:ext cx="964899" cy="965528"/>
              </a:xfrm>
              <a:prstGeom prst="ellipse">
                <a:avLst/>
              </a:prstGeom>
              <a:solidFill>
                <a:srgbClr val="8CB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27" name="Shape 285"/>
              <p:cNvSpPr>
                <a:spLocks noChangeArrowheads="1"/>
              </p:cNvSpPr>
              <p:nvPr/>
            </p:nvSpPr>
            <p:spPr bwMode="auto">
              <a:xfrm>
                <a:off x="7527093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>
                    <a:solidFill>
                      <a:schemeClr val="bg1">
                        <a:lumMod val="95000"/>
                      </a:schemeClr>
                    </a:solidFill>
                    <a:latin typeface="FontAwesome" charset="0"/>
                    <a:ea typeface="FontAwesome" charset="0"/>
                    <a:cs typeface="FontAwesome" charset="0"/>
                    <a:sym typeface="FontAwesome" charset="0"/>
                  </a:rPr>
                  <a:t>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FontAwesome" charset="0"/>
                  <a:ea typeface="FontAwesome" charset="0"/>
                  <a:cs typeface="FontAwesome" charset="0"/>
                  <a:sym typeface="FontAwesom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48857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289139" y="1323936"/>
            <a:ext cx="3641177" cy="3170666"/>
          </a:xfrm>
        </p:spPr>
        <p:txBody>
          <a:bodyPr/>
          <a:lstStyle/>
          <a:p>
            <a:pPr marL="7938" indent="-7938"/>
            <a:r>
              <a:rPr lang="en-US" dirty="0"/>
              <a:t>Origin, processing history of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 smtClean="0"/>
              <a:t>Input data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orkflow</a:t>
            </a:r>
            <a:r>
              <a:rPr lang="en-US" dirty="0"/>
              <a:t>/</a:t>
            </a:r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Output data</a:t>
            </a:r>
          </a:p>
          <a:p>
            <a:pPr lvl="1"/>
            <a:r>
              <a:rPr lang="en-US" dirty="0" smtClean="0"/>
              <a:t>Figures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nderstand </a:t>
            </a:r>
            <a:r>
              <a:rPr lang="en-US" dirty="0"/>
              <a:t>methods, dataflow, and dependencies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Computational Provenance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" name="Picture 9" descr="tex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492" y="1332880"/>
            <a:ext cx="4911862" cy="3108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4198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Provenance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Origin and processing history of artifacts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364245" y="10842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52131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US" dirty="0"/>
              <a:t>Phase II Goal: Facilitate reproducible science</a:t>
            </a:r>
          </a:p>
          <a:p>
            <a:pPr lvl="1"/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Track </a:t>
            </a:r>
            <a:r>
              <a:rPr lang="en-US" b="1" dirty="0"/>
              <a:t>data derivation </a:t>
            </a:r>
            <a:r>
              <a:rPr lang="en-US" dirty="0"/>
              <a:t>history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Track data </a:t>
            </a:r>
            <a:r>
              <a:rPr lang="en-US" b="1" dirty="0"/>
              <a:t>inputs</a:t>
            </a:r>
            <a:r>
              <a:rPr lang="en-US" dirty="0"/>
              <a:t> and </a:t>
            </a:r>
            <a:r>
              <a:rPr lang="en-US" b="1" dirty="0"/>
              <a:t>outputs</a:t>
            </a:r>
            <a:r>
              <a:rPr lang="en-US" dirty="0"/>
              <a:t> of analyses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Track analysis and model </a:t>
            </a:r>
            <a:r>
              <a:rPr lang="en-US" b="1" dirty="0"/>
              <a:t>executions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Preserve and document software </a:t>
            </a:r>
            <a:r>
              <a:rPr lang="en-US" b="1" dirty="0"/>
              <a:t>workflows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Link all of these to </a:t>
            </a:r>
            <a:r>
              <a:rPr lang="en-US" b="1" dirty="0" smtClean="0"/>
              <a:t>publications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Provenance in DataONE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299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hape 193"/>
          <p:cNvSpPr>
            <a:spLocks noChangeArrowheads="1"/>
          </p:cNvSpPr>
          <p:nvPr/>
        </p:nvSpPr>
        <p:spPr bwMode="auto">
          <a:xfrm>
            <a:off x="-14882" y="-7151"/>
            <a:ext cx="5698927" cy="5162564"/>
          </a:xfrm>
          <a:prstGeom prst="rect">
            <a:avLst/>
          </a:prstGeom>
          <a:solidFill>
            <a:srgbClr val="646B7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algn="ctr" eaLnBrk="1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366" name="Shape 198"/>
          <p:cNvSpPr>
            <a:spLocks noChangeShapeType="1"/>
          </p:cNvSpPr>
          <p:nvPr/>
        </p:nvSpPr>
        <p:spPr bwMode="auto">
          <a:xfrm>
            <a:off x="549475" y="3765859"/>
            <a:ext cx="2271117" cy="0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0" tIns="19050" rIns="19050" bIns="19050" anchor="ctr"/>
          <a:lstStyle/>
          <a:p>
            <a:endParaRPr lang="en-US"/>
          </a:p>
        </p:txBody>
      </p:sp>
      <p:sp>
        <p:nvSpPr>
          <p:cNvPr id="194" name="Shape 194"/>
          <p:cNvSpPr/>
          <p:nvPr/>
        </p:nvSpPr>
        <p:spPr>
          <a:xfrm>
            <a:off x="507804" y="3014878"/>
            <a:ext cx="6070999" cy="685437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19050" tIns="19050" rIns="19050" bIns="19050" anchor="b">
            <a:spAutoFit/>
          </a:bodyPr>
          <a:lstStyle>
            <a:lvl1pPr algn="l">
              <a:defRPr sz="4200" spc="-126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 dirty="0"/>
              <a:t>Paragraph Title Goes Here</a:t>
            </a:r>
          </a:p>
        </p:txBody>
      </p:sp>
      <p:sp>
        <p:nvSpPr>
          <p:cNvPr id="15363" name="Shape 195"/>
          <p:cNvSpPr>
            <a:spLocks noChangeArrowheads="1"/>
          </p:cNvSpPr>
          <p:nvPr/>
        </p:nvSpPr>
        <p:spPr bwMode="auto">
          <a:xfrm>
            <a:off x="512564" y="4125166"/>
            <a:ext cx="4648200" cy="55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>
            <a:spAutoFit/>
          </a:bodyPr>
          <a:lstStyle/>
          <a:p>
            <a:pPr eaLnBrk="1"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  <a:latin typeface="Work Sans Light" charset="0"/>
                <a:cs typeface="Work Sans Light" charset="0"/>
                <a:sym typeface="Work Sans Light" charset="0"/>
              </a:rPr>
              <a:t>Lorem ipsum dolor sit amet, consectetuer adipiscing elit, sed diam nonummy nibh euismod tincidunt ut laoreet dolore magna aliquam erat volutpat. Ut wisi enim ad minim veniam, quis nostrud.</a:t>
            </a:r>
          </a:p>
        </p:txBody>
      </p:sp>
      <p:sp>
        <p:nvSpPr>
          <p:cNvPr id="196" name="Shape 196"/>
          <p:cNvSpPr/>
          <p:nvPr/>
        </p:nvSpPr>
        <p:spPr>
          <a:xfrm>
            <a:off x="520899" y="3537988"/>
            <a:ext cx="2878282" cy="469794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19050" tIns="19050" rIns="19050" bIns="19050" anchor="b">
            <a:spAutoFit/>
          </a:bodyPr>
          <a:lstStyle>
            <a:lvl1pPr algn="l">
              <a:defRPr sz="2800" spc="-84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/>
              <a:t>Subtitle Goes Here</a:t>
            </a:r>
          </a:p>
        </p:txBody>
      </p:sp>
      <p:sp>
        <p:nvSpPr>
          <p:cNvPr id="15365" name="Shape 197"/>
          <p:cNvSpPr>
            <a:spLocks noChangeShapeType="1"/>
          </p:cNvSpPr>
          <p:nvPr/>
        </p:nvSpPr>
        <p:spPr bwMode="auto">
          <a:xfrm>
            <a:off x="549475" y="4045320"/>
            <a:ext cx="1084659" cy="0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0" tIns="19050" rIns="19050" bIns="19050" anchor="ctr"/>
          <a:lstStyle/>
          <a:p>
            <a:endParaRPr lang="en-US"/>
          </a:p>
        </p:txBody>
      </p:sp>
      <p:sp>
        <p:nvSpPr>
          <p:cNvPr id="15367" name="Shape 199"/>
          <p:cNvSpPr>
            <a:spLocks noChangeArrowheads="1"/>
          </p:cNvSpPr>
          <p:nvPr/>
        </p:nvSpPr>
        <p:spPr bwMode="auto">
          <a:xfrm>
            <a:off x="-13097" y="-7151"/>
            <a:ext cx="5699522" cy="5162564"/>
          </a:xfrm>
          <a:prstGeom prst="rect">
            <a:avLst/>
          </a:prstGeom>
          <a:solidFill>
            <a:srgbClr val="B1B2B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algn="ctr" eaLnBrk="1"/>
            <a:r>
              <a:rPr lang="en-US" sz="1400" dirty="0">
                <a:solidFill>
                  <a:srgbClr val="F7F6F9"/>
                </a:solidFill>
                <a:latin typeface="Work Sans" charset="0"/>
                <a:cs typeface="Work Sans" charset="0"/>
                <a:sym typeface="Work Sans" charset="0"/>
              </a:rPr>
              <a:t>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4"/>
          <a:stretch/>
        </p:blipFill>
        <p:spPr>
          <a:xfrm>
            <a:off x="-7650" y="0"/>
            <a:ext cx="5691810" cy="5148263"/>
          </a:xfrm>
          <a:prstGeom prst="rect">
            <a:avLst/>
          </a:prstGeom>
        </p:spPr>
      </p:pic>
      <p:sp>
        <p:nvSpPr>
          <p:cNvPr id="15384" name="Shape 200"/>
          <p:cNvSpPr>
            <a:spLocks noChangeArrowheads="1"/>
          </p:cNvSpPr>
          <p:nvPr/>
        </p:nvSpPr>
        <p:spPr bwMode="auto">
          <a:xfrm>
            <a:off x="5401273" y="584952"/>
            <a:ext cx="560087" cy="560263"/>
          </a:xfrm>
          <a:prstGeom prst="ellipse">
            <a:avLst/>
          </a:prstGeom>
          <a:solidFill>
            <a:srgbClr val="3F989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2" name="Shape 202"/>
          <p:cNvSpPr/>
          <p:nvPr/>
        </p:nvSpPr>
        <p:spPr bwMode="auto">
          <a:xfrm>
            <a:off x="6080337" y="452164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none" lIns="50800" tIns="50800" rIns="50800" bIns="50800" anchor="b">
            <a:spAutoFit/>
          </a:bodyPr>
          <a:lstStyle>
            <a:lvl1pPr algn="l">
              <a:defRPr sz="2800" spc="-84">
                <a:solidFill>
                  <a:srgbClr val="646B7A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err="1" smtClean="0">
                <a:latin typeface="Raleway" charset="0"/>
                <a:ea typeface="Raleway" charset="0"/>
                <a:cs typeface="Raleway" charset="0"/>
              </a:rPr>
              <a:t>ProvONE</a:t>
            </a:r>
            <a:endParaRPr sz="2400" kern="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387" name="Shape 203"/>
          <p:cNvSpPr>
            <a:spLocks noChangeArrowheads="1"/>
          </p:cNvSpPr>
          <p:nvPr/>
        </p:nvSpPr>
        <p:spPr bwMode="auto">
          <a:xfrm>
            <a:off x="6083687" y="869244"/>
            <a:ext cx="2489819" cy="44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/>
          <a:p>
            <a:pPr eaLnBrk="1"/>
            <a:r>
              <a:rPr lang="en-US" sz="11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Extended PROV model for workflow provenance.</a:t>
            </a:r>
          </a:p>
        </p:txBody>
      </p:sp>
      <p:sp>
        <p:nvSpPr>
          <p:cNvPr id="15380" name="Shape 205"/>
          <p:cNvSpPr>
            <a:spLocks noChangeArrowheads="1"/>
          </p:cNvSpPr>
          <p:nvPr/>
        </p:nvSpPr>
        <p:spPr bwMode="auto">
          <a:xfrm>
            <a:off x="5401273" y="1742745"/>
            <a:ext cx="560087" cy="560796"/>
          </a:xfrm>
          <a:prstGeom prst="ellipse">
            <a:avLst/>
          </a:prstGeom>
          <a:solidFill>
            <a:srgbClr val="6EB7B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7" name="Shape 207"/>
          <p:cNvSpPr/>
          <p:nvPr/>
        </p:nvSpPr>
        <p:spPr bwMode="auto">
          <a:xfrm>
            <a:off x="6080337" y="1609926"/>
            <a:ext cx="15132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none" lIns="50800" tIns="50800" rIns="50800" bIns="50800" anchor="b">
            <a:spAutoFit/>
          </a:bodyPr>
          <a:lstStyle>
            <a:lvl1pPr algn="l">
              <a:defRPr sz="2800" spc="-84">
                <a:solidFill>
                  <a:srgbClr val="646B7A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err="1" smtClean="0">
                <a:latin typeface="Raleway" charset="0"/>
                <a:ea typeface="Raleway" charset="0"/>
                <a:cs typeface="Raleway" charset="0"/>
              </a:rPr>
              <a:t>Prov</a:t>
            </a:r>
            <a:r>
              <a:rPr lang="en-US" sz="2400" kern="0" dirty="0" smtClean="0">
                <a:latin typeface="Raleway" charset="0"/>
                <a:ea typeface="Raleway" charset="0"/>
                <a:cs typeface="Raleway" charset="0"/>
              </a:rPr>
              <a:t> Index</a:t>
            </a:r>
            <a:endParaRPr sz="2400" kern="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383" name="Shape 208"/>
          <p:cNvSpPr>
            <a:spLocks noChangeArrowheads="1"/>
          </p:cNvSpPr>
          <p:nvPr/>
        </p:nvSpPr>
        <p:spPr bwMode="auto">
          <a:xfrm>
            <a:off x="6083687" y="2027225"/>
            <a:ext cx="2489819" cy="61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/>
          <a:p>
            <a:pPr eaLnBrk="1"/>
            <a:r>
              <a:rPr lang="en-US" sz="11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DataONE support for indexing, searching, and displaying provenance.</a:t>
            </a:r>
          </a:p>
        </p:txBody>
      </p:sp>
      <p:sp>
        <p:nvSpPr>
          <p:cNvPr id="15376" name="Shape 210"/>
          <p:cNvSpPr>
            <a:spLocks noChangeArrowheads="1"/>
          </p:cNvSpPr>
          <p:nvPr/>
        </p:nvSpPr>
        <p:spPr bwMode="auto">
          <a:xfrm>
            <a:off x="5401271" y="2876675"/>
            <a:ext cx="560087" cy="560797"/>
          </a:xfrm>
          <a:prstGeom prst="ellipse">
            <a:avLst/>
          </a:prstGeom>
          <a:solidFill>
            <a:srgbClr val="8CBDE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12" name="Shape 212"/>
          <p:cNvSpPr/>
          <p:nvPr/>
        </p:nvSpPr>
        <p:spPr bwMode="auto">
          <a:xfrm>
            <a:off x="6080335" y="2743856"/>
            <a:ext cx="18519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none" lIns="50800" tIns="50800" rIns="50800" bIns="50800" anchor="b">
            <a:spAutoFit/>
          </a:bodyPr>
          <a:lstStyle>
            <a:lvl1pPr algn="l">
              <a:defRPr sz="2800" spc="-84">
                <a:solidFill>
                  <a:srgbClr val="646B7A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latin typeface="Raleway" charset="0"/>
                <a:ea typeface="Raleway" charset="0"/>
                <a:cs typeface="Raleway" charset="0"/>
              </a:rPr>
              <a:t>R and </a:t>
            </a:r>
            <a:r>
              <a:rPr lang="en-US" sz="2400" kern="0" dirty="0" err="1" smtClean="0">
                <a:latin typeface="Raleway" charset="0"/>
                <a:ea typeface="Raleway" charset="0"/>
                <a:cs typeface="Raleway" charset="0"/>
              </a:rPr>
              <a:t>Matlab</a:t>
            </a:r>
            <a:endParaRPr sz="2400" kern="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379" name="Shape 213"/>
          <p:cNvSpPr>
            <a:spLocks noChangeArrowheads="1"/>
          </p:cNvSpPr>
          <p:nvPr/>
        </p:nvSpPr>
        <p:spPr bwMode="auto">
          <a:xfrm>
            <a:off x="6083685" y="3161156"/>
            <a:ext cx="2489819" cy="61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/>
          <a:p>
            <a:pPr eaLnBrk="1"/>
            <a:r>
              <a:rPr lang="en-US" sz="11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Libraries in R, MATLAB, Java for generating and manipulating provenance records.</a:t>
            </a:r>
          </a:p>
        </p:txBody>
      </p:sp>
      <p:sp>
        <p:nvSpPr>
          <p:cNvPr id="15372" name="Shape 215"/>
          <p:cNvSpPr>
            <a:spLocks noChangeArrowheads="1"/>
          </p:cNvSpPr>
          <p:nvPr/>
        </p:nvSpPr>
        <p:spPr bwMode="auto">
          <a:xfrm>
            <a:off x="5401271" y="4035003"/>
            <a:ext cx="560087" cy="560263"/>
          </a:xfrm>
          <a:prstGeom prst="ellipse">
            <a:avLst/>
          </a:prstGeom>
          <a:solidFill>
            <a:srgbClr val="659A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17" name="Shape 217"/>
          <p:cNvSpPr/>
          <p:nvPr/>
        </p:nvSpPr>
        <p:spPr bwMode="auto">
          <a:xfrm>
            <a:off x="6080335" y="3902215"/>
            <a:ext cx="24365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none" lIns="50800" tIns="50800" rIns="50800" bIns="50800" anchor="b">
            <a:spAutoFit/>
          </a:bodyPr>
          <a:lstStyle>
            <a:lvl1pPr algn="l">
              <a:defRPr sz="2800" spc="-84">
                <a:solidFill>
                  <a:srgbClr val="646B7A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latin typeface="Raleway" charset="0"/>
                <a:ea typeface="Raleway" charset="0"/>
                <a:cs typeface="Raleway" charset="0"/>
              </a:rPr>
              <a:t>Web Provenance</a:t>
            </a:r>
            <a:endParaRPr sz="2400" kern="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375" name="Shape 218"/>
          <p:cNvSpPr>
            <a:spLocks noChangeArrowheads="1"/>
          </p:cNvSpPr>
          <p:nvPr/>
        </p:nvSpPr>
        <p:spPr bwMode="auto">
          <a:xfrm>
            <a:off x="6083685" y="4319295"/>
            <a:ext cx="2489819" cy="44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/>
          <a:p>
            <a:pPr eaLnBrk="1"/>
            <a:r>
              <a:rPr lang="en-US" sz="1100" dirty="0" smtClean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Web-based </a:t>
            </a:r>
            <a:r>
              <a:rPr lang="en-US" sz="11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user interface for displaying and editing provenance.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W3C PROV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Modeling Provenance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09088" y="2925499"/>
            <a:ext cx="5774050" cy="1833900"/>
            <a:chOff x="541975" y="2629850"/>
            <a:chExt cx="5774050" cy="1833900"/>
          </a:xfrm>
        </p:grpSpPr>
        <p:sp>
          <p:nvSpPr>
            <p:cNvPr id="11" name="Shape 111"/>
            <p:cNvSpPr/>
            <p:nvPr/>
          </p:nvSpPr>
          <p:spPr>
            <a:xfrm>
              <a:off x="3405787" y="26478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Entity</a:t>
              </a:r>
            </a:p>
          </p:txBody>
        </p:sp>
        <p:sp>
          <p:nvSpPr>
            <p:cNvPr id="12" name="Shape 112"/>
            <p:cNvSpPr/>
            <p:nvPr/>
          </p:nvSpPr>
          <p:spPr>
            <a:xfrm>
              <a:off x="3405787" y="38424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Activity</a:t>
              </a:r>
            </a:p>
          </p:txBody>
        </p:sp>
        <p:sp>
          <p:nvSpPr>
            <p:cNvPr id="13" name="Shape 113"/>
            <p:cNvSpPr/>
            <p:nvPr/>
          </p:nvSpPr>
          <p:spPr>
            <a:xfrm>
              <a:off x="541975" y="32451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Agent</a:t>
              </a:r>
            </a:p>
          </p:txBody>
        </p:sp>
        <p:cxnSp>
          <p:nvCxnSpPr>
            <p:cNvPr id="14" name="Shape 114"/>
            <p:cNvCxnSpPr>
              <a:stCxn id="11" idx="1"/>
              <a:endCxn id="13" idx="0"/>
            </p:cNvCxnSpPr>
            <p:nvPr/>
          </p:nvCxnSpPr>
          <p:spPr>
            <a:xfrm flipH="1">
              <a:off x="1196587" y="29465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" name="Shape 115"/>
            <p:cNvCxnSpPr>
              <a:stCxn id="12" idx="1"/>
              <a:endCxn id="13" idx="2"/>
            </p:cNvCxnSpPr>
            <p:nvPr/>
          </p:nvCxnSpPr>
          <p:spPr>
            <a:xfrm rot="10800000">
              <a:off x="1196587" y="38426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" name="Shape 116"/>
            <p:cNvCxnSpPr/>
            <p:nvPr/>
          </p:nvCxnSpPr>
          <p:spPr>
            <a:xfrm rot="16200000">
              <a:off x="3456787" y="3543499"/>
              <a:ext cx="597300" cy="599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7" name="Shape 117"/>
            <p:cNvCxnSpPr/>
            <p:nvPr/>
          </p:nvCxnSpPr>
          <p:spPr>
            <a:xfrm rot="16200000" flipH="1">
              <a:off x="4066387" y="3543500"/>
              <a:ext cx="597300" cy="599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" name="Shape 118"/>
            <p:cNvSpPr txBox="1"/>
            <p:nvPr/>
          </p:nvSpPr>
          <p:spPr>
            <a:xfrm>
              <a:off x="1414025" y="40776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140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wasAssociatedWith</a:t>
              </a:r>
            </a:p>
          </p:txBody>
        </p:sp>
        <p:sp>
          <p:nvSpPr>
            <p:cNvPr id="19" name="Shape 119"/>
            <p:cNvSpPr txBox="1"/>
            <p:nvPr/>
          </p:nvSpPr>
          <p:spPr>
            <a:xfrm>
              <a:off x="1414025" y="26298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dirty="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wasAttributedTo</a:t>
              </a:r>
            </a:p>
          </p:txBody>
        </p:sp>
        <p:sp>
          <p:nvSpPr>
            <p:cNvPr id="20" name="Shape 120"/>
            <p:cNvSpPr txBox="1"/>
            <p:nvPr/>
          </p:nvSpPr>
          <p:spPr>
            <a:xfrm>
              <a:off x="3052906" y="3315650"/>
              <a:ext cx="710719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00000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used</a:t>
              </a:r>
            </a:p>
          </p:txBody>
        </p:sp>
        <p:sp>
          <p:nvSpPr>
            <p:cNvPr id="21" name="Shape 121"/>
            <p:cNvSpPr txBox="1"/>
            <p:nvPr/>
          </p:nvSpPr>
          <p:spPr>
            <a:xfrm>
              <a:off x="4385825" y="3315650"/>
              <a:ext cx="19302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00000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wasGeneratedBy</a:t>
              </a:r>
            </a:p>
          </p:txBody>
        </p:sp>
      </p:grpSp>
      <p:pic>
        <p:nvPicPr>
          <p:cNvPr id="22" name="Picture 21" descr="Prov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259" y="723974"/>
            <a:ext cx="2426289" cy="5192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0201" y="1732576"/>
            <a:ext cx="33298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rgbClr val="666666"/>
                </a:solidFill>
                <a:latin typeface="Raleway"/>
                <a:ea typeface="Courier New"/>
                <a:cs typeface="Raleway"/>
                <a:sym typeface="Courier New"/>
              </a:rPr>
              <a:t>See</a:t>
            </a: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w3.org/TR/</a:t>
            </a:r>
            <a:r>
              <a:rPr lang="en-US" sz="2000" b="1" u="sng" dirty="0" err="1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prov</a:t>
            </a:r>
            <a:r>
              <a:rPr lang="en-US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-o/</a:t>
            </a:r>
            <a:endParaRPr lang="en" sz="2000" b="1" u="sng" dirty="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578903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W3C PROV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Modeling Provenance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09819" y="2925499"/>
            <a:ext cx="4173312" cy="1833900"/>
            <a:chOff x="541975" y="2629850"/>
            <a:chExt cx="4173312" cy="1833900"/>
          </a:xfrm>
        </p:grpSpPr>
        <p:sp>
          <p:nvSpPr>
            <p:cNvPr id="7" name="Shape 130"/>
            <p:cNvSpPr/>
            <p:nvPr/>
          </p:nvSpPr>
          <p:spPr>
            <a:xfrm>
              <a:off x="3405787" y="26478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Book</a:t>
              </a:r>
            </a:p>
          </p:txBody>
        </p:sp>
        <p:sp>
          <p:nvSpPr>
            <p:cNvPr id="8" name="Shape 131"/>
            <p:cNvSpPr/>
            <p:nvPr/>
          </p:nvSpPr>
          <p:spPr>
            <a:xfrm>
              <a:off x="3405787" y="38424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 smtClean="0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Writing</a:t>
              </a:r>
              <a:endParaRPr lang="en" dirty="0">
                <a:solidFill>
                  <a:srgbClr val="666666"/>
                </a:solidFill>
                <a:latin typeface="Raleway" charset="0"/>
                <a:ea typeface="Raleway" charset="0"/>
                <a:cs typeface="Raleway" charset="0"/>
                <a:sym typeface="Open Sans"/>
              </a:endParaRPr>
            </a:p>
          </p:txBody>
        </p:sp>
        <p:sp>
          <p:nvSpPr>
            <p:cNvPr id="9" name="Shape 132"/>
            <p:cNvSpPr/>
            <p:nvPr/>
          </p:nvSpPr>
          <p:spPr>
            <a:xfrm>
              <a:off x="541975" y="32451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Author</a:t>
              </a:r>
            </a:p>
          </p:txBody>
        </p:sp>
        <p:cxnSp>
          <p:nvCxnSpPr>
            <p:cNvPr id="10" name="Shape 133"/>
            <p:cNvCxnSpPr>
              <a:stCxn id="7" idx="1"/>
              <a:endCxn id="9" idx="0"/>
            </p:cNvCxnSpPr>
            <p:nvPr/>
          </p:nvCxnSpPr>
          <p:spPr>
            <a:xfrm flipH="1">
              <a:off x="1196587" y="29465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1" name="Shape 134"/>
            <p:cNvCxnSpPr>
              <a:stCxn id="8" idx="1"/>
              <a:endCxn id="9" idx="2"/>
            </p:cNvCxnSpPr>
            <p:nvPr/>
          </p:nvCxnSpPr>
          <p:spPr>
            <a:xfrm rot="10800000">
              <a:off x="1196587" y="38426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135"/>
            <p:cNvCxnSpPr/>
            <p:nvPr/>
          </p:nvCxnSpPr>
          <p:spPr>
            <a:xfrm rot="16200000" flipH="1">
              <a:off x="4066387" y="3543500"/>
              <a:ext cx="597300" cy="599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3" name="Shape 136"/>
            <p:cNvSpPr txBox="1"/>
            <p:nvPr/>
          </p:nvSpPr>
          <p:spPr>
            <a:xfrm>
              <a:off x="1414025" y="40776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wasAssociatedWith</a:t>
              </a:r>
            </a:p>
          </p:txBody>
        </p:sp>
        <p:sp>
          <p:nvSpPr>
            <p:cNvPr id="14" name="Shape 137"/>
            <p:cNvSpPr txBox="1"/>
            <p:nvPr/>
          </p:nvSpPr>
          <p:spPr>
            <a:xfrm>
              <a:off x="1414025" y="26298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dirty="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wasAttributedTo</a:t>
              </a:r>
            </a:p>
          </p:txBody>
        </p:sp>
      </p:grpSp>
      <p:pic>
        <p:nvPicPr>
          <p:cNvPr id="15" name="Picture 14" descr="Prov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259" y="723974"/>
            <a:ext cx="2426289" cy="519207"/>
          </a:xfrm>
          <a:prstGeom prst="rect">
            <a:avLst/>
          </a:prstGeom>
        </p:spPr>
      </p:pic>
      <p:sp>
        <p:nvSpPr>
          <p:cNvPr id="16" name="Shape 121"/>
          <p:cNvSpPr txBox="1"/>
          <p:nvPr/>
        </p:nvSpPr>
        <p:spPr>
          <a:xfrm>
            <a:off x="4960926" y="3611299"/>
            <a:ext cx="19302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wasGeneratedBy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0201" y="1732576"/>
            <a:ext cx="33298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rgbClr val="666666"/>
                </a:solidFill>
                <a:latin typeface="Raleway"/>
                <a:ea typeface="Courier New"/>
                <a:cs typeface="Raleway"/>
                <a:sym typeface="Courier New"/>
              </a:rPr>
              <a:t>See</a:t>
            </a: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w3.org/TR/</a:t>
            </a:r>
            <a:r>
              <a:rPr lang="en-US" sz="2000" b="1" u="sng" dirty="0" err="1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prov</a:t>
            </a:r>
            <a:r>
              <a:rPr lang="en-US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-o/</a:t>
            </a:r>
            <a:endParaRPr lang="en" sz="2000" b="1" u="sng" dirty="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" name="Shape 2751"/>
          <p:cNvSpPr>
            <a:spLocks noChangeArrowheads="1"/>
          </p:cNvSpPr>
          <p:nvPr/>
        </p:nvSpPr>
        <p:spPr bwMode="auto">
          <a:xfrm>
            <a:off x="7053178" y="1356805"/>
            <a:ext cx="1205468" cy="151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5" tIns="19055" rIns="19055" bIns="19055" anchor="ctr">
            <a:spAutoFit/>
          </a:bodyPr>
          <a:lstStyle/>
          <a:p>
            <a:pPr algn="ctr" eaLnBrk="1"/>
            <a:r>
              <a:rPr lang="en-US" sz="9600" dirty="0">
                <a:solidFill>
                  <a:srgbClr val="646B7A"/>
                </a:solidFill>
                <a:latin typeface="FontAwesome" charset="0"/>
                <a:cs typeface="FontAwesome" charset="0"/>
                <a:sym typeface="FontAwesome" charset="0"/>
              </a:rPr>
              <a:t> </a:t>
            </a:r>
            <a:r>
              <a:rPr lang="en-US" sz="9600" dirty="0" smtClean="0">
                <a:solidFill>
                  <a:srgbClr val="646B7A"/>
                </a:solidFill>
                <a:latin typeface="FontAwesome" charset="0"/>
                <a:cs typeface="FontAwesome" charset="0"/>
                <a:sym typeface="FontAwesome" charset="0"/>
              </a:rPr>
              <a:t>  </a:t>
            </a:r>
            <a:endParaRPr lang="en-US" sz="9600" dirty="0">
              <a:solidFill>
                <a:srgbClr val="646B7A"/>
              </a:solidFill>
              <a:latin typeface="FontAwesome" charset="0"/>
              <a:cs typeface="FontAwesome" charset="0"/>
              <a:sym typeface="FontAwesom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816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ProvONE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an extension of W3C </a:t>
            </a:r>
            <a:r>
              <a:rPr lang="en-US" dirty="0" smtClean="0"/>
              <a:t>PROV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Provenance for Science Workflows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Shape 162"/>
          <p:cNvSpPr/>
          <p:nvPr/>
        </p:nvSpPr>
        <p:spPr>
          <a:xfrm>
            <a:off x="3973631" y="2943650"/>
            <a:ext cx="1309500" cy="59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>
            <a:solidFill>
              <a:srgbClr val="6600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map image</a:t>
            </a:r>
          </a:p>
        </p:txBody>
      </p:sp>
      <p:sp>
        <p:nvSpPr>
          <p:cNvPr id="8" name="Shape 163"/>
          <p:cNvSpPr/>
          <p:nvPr/>
        </p:nvSpPr>
        <p:spPr>
          <a:xfrm>
            <a:off x="3973631" y="4138250"/>
            <a:ext cx="1309500" cy="59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>
            <a:solidFill>
              <a:srgbClr val="6600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R script</a:t>
            </a:r>
          </a:p>
        </p:txBody>
      </p:sp>
      <p:sp>
        <p:nvSpPr>
          <p:cNvPr id="9" name="Shape 164"/>
          <p:cNvSpPr/>
          <p:nvPr/>
        </p:nvSpPr>
        <p:spPr>
          <a:xfrm>
            <a:off x="1109819" y="3540950"/>
            <a:ext cx="1309500" cy="59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>
            <a:solidFill>
              <a:srgbClr val="6600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Scientist</a:t>
            </a:r>
          </a:p>
        </p:txBody>
      </p:sp>
      <p:cxnSp>
        <p:nvCxnSpPr>
          <p:cNvPr id="10" name="Shape 165"/>
          <p:cNvCxnSpPr>
            <a:stCxn id="7" idx="1"/>
            <a:endCxn id="9" idx="0"/>
          </p:cNvCxnSpPr>
          <p:nvPr/>
        </p:nvCxnSpPr>
        <p:spPr>
          <a:xfrm flipH="1">
            <a:off x="1764431" y="3242300"/>
            <a:ext cx="2209200" cy="2985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" name="Shape 166"/>
          <p:cNvCxnSpPr>
            <a:stCxn id="8" idx="1"/>
            <a:endCxn id="9" idx="2"/>
          </p:cNvCxnSpPr>
          <p:nvPr/>
        </p:nvCxnSpPr>
        <p:spPr>
          <a:xfrm rot="10800000">
            <a:off x="1764431" y="4138400"/>
            <a:ext cx="2209200" cy="2985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167"/>
          <p:cNvCxnSpPr/>
          <p:nvPr/>
        </p:nvCxnSpPr>
        <p:spPr>
          <a:xfrm rot="16200000" flipH="1">
            <a:off x="4634231" y="3839300"/>
            <a:ext cx="597300" cy="599"/>
          </a:xfrm>
          <a:prstGeom prst="bentConnector3">
            <a:avLst>
              <a:gd name="adj1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68"/>
          <p:cNvSpPr txBox="1"/>
          <p:nvPr/>
        </p:nvSpPr>
        <p:spPr>
          <a:xfrm>
            <a:off x="1981869" y="4373450"/>
            <a:ext cx="20388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999999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wasAssociatedWith</a:t>
            </a:r>
          </a:p>
        </p:txBody>
      </p:sp>
      <p:sp>
        <p:nvSpPr>
          <p:cNvPr id="14" name="Shape 169"/>
          <p:cNvSpPr txBox="1"/>
          <p:nvPr/>
        </p:nvSpPr>
        <p:spPr>
          <a:xfrm>
            <a:off x="1981869" y="2925650"/>
            <a:ext cx="20388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999999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wasAttributedTo</a:t>
            </a:r>
          </a:p>
        </p:txBody>
      </p:sp>
      <p:pic>
        <p:nvPicPr>
          <p:cNvPr id="21" name="Picture 20" descr="Prov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259" y="723974"/>
            <a:ext cx="2426289" cy="5192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8737" y="1732576"/>
            <a:ext cx="548955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rgbClr val="666666"/>
                </a:solidFill>
                <a:latin typeface="Raleway"/>
                <a:ea typeface="Courier New"/>
                <a:cs typeface="Raleway"/>
                <a:sym typeface="Courier New"/>
              </a:rPr>
              <a:t>See</a:t>
            </a: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purl.dataone.org/provone-v1-dev</a:t>
            </a:r>
            <a:endParaRPr lang="en" sz="2000" b="1" u="sng" dirty="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" name="Shape 121"/>
          <p:cNvSpPr txBox="1"/>
          <p:nvPr/>
        </p:nvSpPr>
        <p:spPr>
          <a:xfrm>
            <a:off x="4960926" y="3611299"/>
            <a:ext cx="19302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wasGeneratedBy</a:t>
            </a:r>
          </a:p>
        </p:txBody>
      </p:sp>
      <p:pic>
        <p:nvPicPr>
          <p:cNvPr id="29" name="Picture 28" descr="knb-m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470" y="1485767"/>
            <a:ext cx="1553999" cy="12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482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Ecological Synthesis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2" name="Picture 11" descr="syn-biodi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187" y="1009875"/>
            <a:ext cx="4028246" cy="906552"/>
          </a:xfrm>
          <a:prstGeom prst="rect">
            <a:avLst/>
          </a:prstGeom>
        </p:spPr>
      </p:pic>
      <p:pic>
        <p:nvPicPr>
          <p:cNvPr id="14" name="Picture 13" descr="syn-climate-effect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33" y="2884685"/>
            <a:ext cx="4023360" cy="2124851"/>
          </a:xfrm>
          <a:prstGeom prst="rect">
            <a:avLst/>
          </a:prstGeom>
        </p:spPr>
      </p:pic>
      <p:pic>
        <p:nvPicPr>
          <p:cNvPr id="15" name="Picture 14" descr="syn-human-impac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858" y="1008722"/>
            <a:ext cx="4023360" cy="1515112"/>
          </a:xfrm>
          <a:prstGeom prst="rect">
            <a:avLst/>
          </a:prstGeom>
        </p:spPr>
      </p:pic>
      <p:pic>
        <p:nvPicPr>
          <p:cNvPr id="18" name="Picture 17" descr="syn-managemen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29" y="1910199"/>
            <a:ext cx="4023360" cy="604427"/>
          </a:xfrm>
          <a:prstGeom prst="rect">
            <a:avLst/>
          </a:prstGeom>
        </p:spPr>
      </p:pic>
      <p:pic>
        <p:nvPicPr>
          <p:cNvPr id="19" name="Picture 18" descr="syn-marine-system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73" y="2878039"/>
            <a:ext cx="4023360" cy="1829638"/>
          </a:xfrm>
          <a:prstGeom prst="rect">
            <a:avLst/>
          </a:prstGeom>
        </p:spPr>
      </p:pic>
      <p:sp>
        <p:nvSpPr>
          <p:cNvPr id="20" name="Text Placeholder 10"/>
          <p:cNvSpPr txBox="1">
            <a:spLocks/>
          </p:cNvSpPr>
          <p:nvPr/>
        </p:nvSpPr>
        <p:spPr>
          <a:xfrm>
            <a:off x="4744906" y="2577801"/>
            <a:ext cx="402583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 marL="128622" indent="-128622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1600" b="0" baseline="0">
                <a:solidFill>
                  <a:srgbClr val="357098"/>
                </a:solidFill>
                <a:latin typeface="Raleway"/>
                <a:ea typeface="ＭＳ Ｐゴシック" charset="0"/>
                <a:cs typeface="Raleway"/>
                <a:sym typeface="Helvetica Light" charset="0"/>
              </a:defRPr>
            </a:lvl1pPr>
            <a:lvl2pPr marL="278681" indent="-192933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2pPr>
            <a:lvl3pPr marL="428739" indent="-257244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3pPr>
            <a:lvl4pPr marL="600235" indent="-342991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4pPr>
            <a:lvl5pPr marL="771731" indent="-428739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5pPr>
            <a:lvl6pPr marL="0" marR="0" indent="428739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487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235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983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Climate and Ecosystems</a:t>
            </a:r>
            <a:endParaRPr lang="en-US" dirty="0"/>
          </a:p>
        </p:txBody>
      </p:sp>
      <p:sp>
        <p:nvSpPr>
          <p:cNvPr id="22" name="Text Placeholder 10"/>
          <p:cNvSpPr txBox="1">
            <a:spLocks/>
          </p:cNvSpPr>
          <p:nvPr/>
        </p:nvSpPr>
        <p:spPr>
          <a:xfrm>
            <a:off x="4737551" y="717226"/>
            <a:ext cx="402583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 marL="128622" indent="-128622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1600" b="0" baseline="0">
                <a:solidFill>
                  <a:srgbClr val="357098"/>
                </a:solidFill>
                <a:latin typeface="Raleway"/>
                <a:ea typeface="ＭＳ Ｐゴシック" charset="0"/>
                <a:cs typeface="Raleway"/>
                <a:sym typeface="Helvetica Light" charset="0"/>
              </a:defRPr>
            </a:lvl1pPr>
            <a:lvl2pPr marL="278681" indent="-192933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2pPr>
            <a:lvl3pPr marL="428739" indent="-257244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3pPr>
            <a:lvl4pPr marL="600235" indent="-342991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4pPr>
            <a:lvl5pPr marL="771731" indent="-428739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5pPr>
            <a:lvl6pPr marL="0" marR="0" indent="428739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487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235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983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Understanding Ocean Health</a:t>
            </a:r>
            <a:endParaRPr lang="en-US" dirty="0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382376" y="717227"/>
            <a:ext cx="402583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 marL="128622" indent="-128622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1600" b="0" baseline="0">
                <a:solidFill>
                  <a:srgbClr val="357098"/>
                </a:solidFill>
                <a:latin typeface="Raleway"/>
                <a:ea typeface="ＭＳ Ｐゴシック" charset="0"/>
                <a:cs typeface="Raleway"/>
                <a:sym typeface="Helvetica Light" charset="0"/>
              </a:defRPr>
            </a:lvl1pPr>
            <a:lvl2pPr marL="278681" indent="-192933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2pPr>
            <a:lvl3pPr marL="428739" indent="-257244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3pPr>
            <a:lvl4pPr marL="600235" indent="-342991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4pPr>
            <a:lvl5pPr marL="771731" indent="-428739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5pPr>
            <a:lvl6pPr marL="0" marR="0" indent="428739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487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235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983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Marine Systems</a:t>
            </a:r>
            <a:endParaRPr lang="en-US" dirty="0"/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374389" y="2586417"/>
            <a:ext cx="402583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 marL="128622" indent="-128622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1600" b="0" baseline="0">
                <a:solidFill>
                  <a:srgbClr val="357098"/>
                </a:solidFill>
                <a:latin typeface="Raleway"/>
                <a:ea typeface="ＭＳ Ｐゴシック" charset="0"/>
                <a:cs typeface="Raleway"/>
                <a:sym typeface="Helvetica Light" charset="0"/>
              </a:defRPr>
            </a:lvl1pPr>
            <a:lvl2pPr marL="278681" indent="-192933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2pPr>
            <a:lvl3pPr marL="428739" indent="-257244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3pPr>
            <a:lvl4pPr marL="600235" indent="-342991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4pPr>
            <a:lvl5pPr marL="771731" indent="-428739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5pPr>
            <a:lvl6pPr marL="0" marR="0" indent="428739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487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235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983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Threats and Population Declines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795" y="88285"/>
            <a:ext cx="1812729" cy="4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03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ProvONE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an extension of W3C </a:t>
            </a:r>
            <a:r>
              <a:rPr lang="en-US" dirty="0" smtClean="0"/>
              <a:t>PROV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Provenance for Science </a:t>
            </a:r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>
                <a:latin typeface="Raleway" charset="0"/>
                <a:ea typeface="Raleway" charset="0"/>
                <a:cs typeface="Raleway" charset="0"/>
              </a:rPr>
              <a:pPr>
                <a:defRPr/>
              </a:pPr>
              <a:t>20</a:t>
            </a:fld>
            <a:endParaRPr lang="en-US" dirty="0">
              <a:latin typeface="Raleway" charset="0"/>
              <a:ea typeface="Raleway" charset="0"/>
              <a:cs typeface="Raleway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09819" y="2925650"/>
            <a:ext cx="6992712" cy="1833900"/>
            <a:chOff x="541975" y="2629850"/>
            <a:chExt cx="6992712" cy="1833900"/>
          </a:xfrm>
        </p:grpSpPr>
        <p:sp>
          <p:nvSpPr>
            <p:cNvPr id="7" name="Shape 162"/>
            <p:cNvSpPr/>
            <p:nvPr/>
          </p:nvSpPr>
          <p:spPr>
            <a:xfrm>
              <a:off x="3405787" y="26478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map image</a:t>
              </a:r>
            </a:p>
          </p:txBody>
        </p:sp>
        <p:sp>
          <p:nvSpPr>
            <p:cNvPr id="8" name="Shape 163"/>
            <p:cNvSpPr/>
            <p:nvPr/>
          </p:nvSpPr>
          <p:spPr>
            <a:xfrm>
              <a:off x="3405787" y="38424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R script</a:t>
              </a:r>
            </a:p>
          </p:txBody>
        </p:sp>
        <p:sp>
          <p:nvSpPr>
            <p:cNvPr id="9" name="Shape 164"/>
            <p:cNvSpPr/>
            <p:nvPr/>
          </p:nvSpPr>
          <p:spPr>
            <a:xfrm>
              <a:off x="541975" y="32451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Scientist</a:t>
              </a:r>
            </a:p>
          </p:txBody>
        </p:sp>
        <p:cxnSp>
          <p:nvCxnSpPr>
            <p:cNvPr id="10" name="Shape 165"/>
            <p:cNvCxnSpPr>
              <a:stCxn id="7" idx="1"/>
              <a:endCxn id="9" idx="0"/>
            </p:cNvCxnSpPr>
            <p:nvPr/>
          </p:nvCxnSpPr>
          <p:spPr>
            <a:xfrm flipH="1">
              <a:off x="1196587" y="29465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1" name="Shape 166"/>
            <p:cNvCxnSpPr>
              <a:stCxn id="8" idx="1"/>
              <a:endCxn id="9" idx="2"/>
            </p:cNvCxnSpPr>
            <p:nvPr/>
          </p:nvCxnSpPr>
          <p:spPr>
            <a:xfrm rot="10800000">
              <a:off x="1196587" y="38426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167"/>
            <p:cNvCxnSpPr/>
            <p:nvPr/>
          </p:nvCxnSpPr>
          <p:spPr>
            <a:xfrm rot="16200000" flipH="1">
              <a:off x="4066387" y="3543500"/>
              <a:ext cx="597300" cy="599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3" name="Shape 168"/>
            <p:cNvSpPr txBox="1"/>
            <p:nvPr/>
          </p:nvSpPr>
          <p:spPr>
            <a:xfrm>
              <a:off x="1414025" y="40776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dirty="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wasAssociatedWith</a:t>
              </a:r>
            </a:p>
          </p:txBody>
        </p:sp>
        <p:sp>
          <p:nvSpPr>
            <p:cNvPr id="14" name="Shape 169"/>
            <p:cNvSpPr txBox="1"/>
            <p:nvPr/>
          </p:nvSpPr>
          <p:spPr>
            <a:xfrm>
              <a:off x="1414025" y="26298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dirty="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wasAttributedTo</a:t>
              </a:r>
            </a:p>
          </p:txBody>
        </p:sp>
        <p:sp>
          <p:nvSpPr>
            <p:cNvPr id="16" name="Shape 171"/>
            <p:cNvSpPr/>
            <p:nvPr/>
          </p:nvSpPr>
          <p:spPr>
            <a:xfrm>
              <a:off x="6225187" y="38424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CSV data</a:t>
              </a:r>
            </a:p>
          </p:txBody>
        </p:sp>
        <p:cxnSp>
          <p:nvCxnSpPr>
            <p:cNvPr id="17" name="Shape 172"/>
            <p:cNvCxnSpPr>
              <a:stCxn id="8" idx="3"/>
              <a:endCxn id="16" idx="1"/>
            </p:cNvCxnSpPr>
            <p:nvPr/>
          </p:nvCxnSpPr>
          <p:spPr>
            <a:xfrm>
              <a:off x="4715287" y="4141100"/>
              <a:ext cx="1509900" cy="600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" name="Shape 173"/>
            <p:cNvSpPr txBox="1"/>
            <p:nvPr/>
          </p:nvSpPr>
          <p:spPr>
            <a:xfrm>
              <a:off x="5224025" y="4077650"/>
              <a:ext cx="6483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00000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used</a:t>
              </a:r>
            </a:p>
          </p:txBody>
        </p:sp>
        <p:cxnSp>
          <p:nvCxnSpPr>
            <p:cNvPr id="19" name="Shape 174"/>
            <p:cNvCxnSpPr>
              <a:stCxn id="7" idx="3"/>
              <a:endCxn id="16" idx="0"/>
            </p:cNvCxnSpPr>
            <p:nvPr/>
          </p:nvCxnSpPr>
          <p:spPr>
            <a:xfrm>
              <a:off x="4715287" y="2946500"/>
              <a:ext cx="2164500" cy="8958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" name="Shape 175"/>
            <p:cNvSpPr txBox="1"/>
            <p:nvPr/>
          </p:nvSpPr>
          <p:spPr>
            <a:xfrm>
              <a:off x="4919225" y="2629850"/>
              <a:ext cx="19302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00000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wasDerivedFrom</a:t>
              </a:r>
            </a:p>
          </p:txBody>
        </p:sp>
      </p:grpSp>
      <p:pic>
        <p:nvPicPr>
          <p:cNvPr id="21" name="Picture 20" descr="Prov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259" y="723974"/>
            <a:ext cx="2426289" cy="5192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8737" y="1732576"/>
            <a:ext cx="548955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rgbClr val="666666"/>
                </a:solidFill>
                <a:latin typeface="Raleway"/>
                <a:ea typeface="Courier New"/>
                <a:cs typeface="Raleway"/>
                <a:sym typeface="Courier New"/>
              </a:rPr>
              <a:t>See</a:t>
            </a: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purl.dataone.org/provone-v1-dev</a:t>
            </a:r>
            <a:endParaRPr lang="en" sz="2000" b="1" u="sng" dirty="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" name="Shape 121"/>
          <p:cNvSpPr txBox="1"/>
          <p:nvPr/>
        </p:nvSpPr>
        <p:spPr>
          <a:xfrm>
            <a:off x="4960926" y="3611299"/>
            <a:ext cx="19302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wasGeneratedBy</a:t>
            </a:r>
          </a:p>
        </p:txBody>
      </p:sp>
      <p:pic>
        <p:nvPicPr>
          <p:cNvPr id="24" name="Picture 23" descr="knb-m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470" y="1485767"/>
            <a:ext cx="1553999" cy="12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7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Package with Provenance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Shape 75"/>
          <p:cNvSpPr/>
          <p:nvPr/>
        </p:nvSpPr>
        <p:spPr>
          <a:xfrm>
            <a:off x="2655516" y="1023453"/>
            <a:ext cx="3753489" cy="3932934"/>
          </a:xfrm>
          <a:prstGeom prst="roundRect">
            <a:avLst>
              <a:gd name="adj" fmla="val 3324"/>
            </a:avLst>
          </a:prstGeom>
          <a:solidFill>
            <a:srgbClr val="F3FFFA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21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Data Package 1</a:t>
            </a:r>
            <a:endParaRPr sz="2100" b="0" dirty="0">
              <a:solidFill>
                <a:srgbClr val="0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" name="Shape 77"/>
          <p:cNvSpPr/>
          <p:nvPr/>
        </p:nvSpPr>
        <p:spPr>
          <a:xfrm>
            <a:off x="2898663" y="2088728"/>
            <a:ext cx="1334309" cy="626436"/>
          </a:xfrm>
          <a:prstGeom prst="roundRect">
            <a:avLst>
              <a:gd name="adj" fmla="val 15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metadata</a:t>
            </a:r>
          </a:p>
        </p:txBody>
      </p:sp>
      <p:sp>
        <p:nvSpPr>
          <p:cNvPr id="5" name="Shape 79"/>
          <p:cNvSpPr/>
          <p:nvPr/>
        </p:nvSpPr>
        <p:spPr>
          <a:xfrm>
            <a:off x="4692018" y="2088734"/>
            <a:ext cx="1280999" cy="601409"/>
          </a:xfrm>
          <a:prstGeom prst="roundRect">
            <a:avLst>
              <a:gd name="adj" fmla="val 15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solidFill>
                  <a:srgbClr val="000000"/>
                </a:solidFill>
                <a:latin typeface="Source Sans Pro"/>
                <a:cs typeface="Source Sans Pro"/>
              </a:rPr>
              <a:t>science data</a:t>
            </a:r>
          </a:p>
        </p:txBody>
      </p:sp>
      <p:sp>
        <p:nvSpPr>
          <p:cNvPr id="6" name="Shape 85"/>
          <p:cNvSpPr/>
          <p:nvPr/>
        </p:nvSpPr>
        <p:spPr>
          <a:xfrm>
            <a:off x="4692011" y="3637730"/>
            <a:ext cx="1281000" cy="601409"/>
          </a:xfrm>
          <a:prstGeom prst="roundRect">
            <a:avLst>
              <a:gd name="adj" fmla="val 15000"/>
            </a:avLst>
          </a:prstGeom>
          <a:solidFill>
            <a:srgbClr val="FCEFD9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latin typeface="Raleway" charset="0"/>
                <a:ea typeface="Raleway" charset="0"/>
                <a:cs typeface="Raleway" charset="0"/>
              </a:rPr>
              <a:t>figures</a:t>
            </a:r>
          </a:p>
        </p:txBody>
      </p:sp>
      <p:sp>
        <p:nvSpPr>
          <p:cNvPr id="7" name="Shape 87"/>
          <p:cNvSpPr/>
          <p:nvPr/>
        </p:nvSpPr>
        <p:spPr>
          <a:xfrm>
            <a:off x="3004765" y="3637725"/>
            <a:ext cx="1267643" cy="601408"/>
          </a:xfrm>
          <a:prstGeom prst="roundRect">
            <a:avLst>
              <a:gd name="adj" fmla="val 15000"/>
            </a:avLst>
          </a:prstGeom>
          <a:solidFill>
            <a:srgbClr val="FCEFD9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latin typeface="Raleway" charset="0"/>
                <a:ea typeface="Raleway" charset="0"/>
                <a:cs typeface="Raleway" charset="0"/>
              </a:rPr>
              <a:t>software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760486" y="2853292"/>
            <a:ext cx="938022" cy="69709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453733" y="2947500"/>
            <a:ext cx="0" cy="602891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11482" y="1566922"/>
            <a:ext cx="1484153" cy="313918"/>
          </a:xfrm>
          <a:prstGeom prst="rect">
            <a:avLst/>
          </a:prstGeom>
        </p:spPr>
        <p:txBody>
          <a:bodyPr wrap="none" lIns="97518" tIns="48761" rIns="97518" bIns="48761">
            <a:spAutoFit/>
          </a:bodyPr>
          <a:lstStyle/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400" dirty="0" err="1">
                <a:latin typeface="Raleway" charset="0"/>
                <a:ea typeface="Raleway" charset="0"/>
                <a:cs typeface="Raleway" charset="0"/>
              </a:rPr>
              <a:t>cito:documents</a:t>
            </a:r>
            <a:endParaRPr lang="en-US" sz="1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14996" y="3036400"/>
            <a:ext cx="1054548" cy="313918"/>
          </a:xfrm>
          <a:prstGeom prst="rect">
            <a:avLst/>
          </a:prstGeom>
        </p:spPr>
        <p:txBody>
          <a:bodyPr wrap="none" lIns="97518" tIns="48761" rIns="97518" bIns="48761">
            <a:spAutoFit/>
          </a:bodyPr>
          <a:lstStyle/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400" b="1" dirty="0" err="1" smtClean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prov:used</a:t>
            </a:r>
            <a:endParaRPr lang="en-US" sz="1400" b="1" dirty="0">
              <a:solidFill>
                <a:srgbClr val="C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4769" y="4390389"/>
            <a:ext cx="1532243" cy="313918"/>
          </a:xfrm>
          <a:prstGeom prst="rect">
            <a:avLst/>
          </a:prstGeom>
        </p:spPr>
        <p:txBody>
          <a:bodyPr wrap="none" lIns="97518" tIns="48761" rIns="97518" bIns="48761">
            <a:spAutoFit/>
          </a:bodyPr>
          <a:lstStyle/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400" b="1" dirty="0" err="1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prov:generated</a:t>
            </a:r>
            <a:endParaRPr lang="en-US" sz="1400" b="1" dirty="0">
              <a:solidFill>
                <a:srgbClr val="C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56738" y="2903049"/>
            <a:ext cx="852264" cy="744815"/>
          </a:xfrm>
          <a:prstGeom prst="rect">
            <a:avLst/>
          </a:prstGeom>
        </p:spPr>
        <p:txBody>
          <a:bodyPr wrap="square" lIns="97518" tIns="48761" rIns="97518" bIns="48761">
            <a:spAutoFit/>
          </a:bodyPr>
          <a:lstStyle/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1400" b="1" dirty="0" err="1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prov</a:t>
            </a:r>
            <a:r>
              <a:rPr lang="en-US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:</a:t>
            </a:r>
          </a:p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d</a:t>
            </a:r>
            <a:r>
              <a:rPr lang="en-US" sz="1400" b="1" dirty="0" smtClean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erived from</a:t>
            </a:r>
            <a:endParaRPr lang="en-US" sz="1400" b="1" dirty="0">
              <a:solidFill>
                <a:srgbClr val="C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 rot="5400000" flipH="1" flipV="1">
            <a:off x="4428634" y="765865"/>
            <a:ext cx="13547" cy="2562224"/>
          </a:xfrm>
          <a:prstGeom prst="curvedConnector3">
            <a:avLst>
              <a:gd name="adj1" fmla="val 4261535"/>
            </a:avLst>
          </a:prstGeom>
          <a:ln w="38100" cmpd="sng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hape 79"/>
          <p:cNvSpPr/>
          <p:nvPr/>
        </p:nvSpPr>
        <p:spPr>
          <a:xfrm>
            <a:off x="4806318" y="2203034"/>
            <a:ext cx="1280999" cy="601409"/>
          </a:xfrm>
          <a:prstGeom prst="roundRect">
            <a:avLst>
              <a:gd name="adj" fmla="val 15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solidFill>
                  <a:srgbClr val="000000"/>
                </a:solidFill>
                <a:latin typeface="Source Sans Pro"/>
                <a:cs typeface="Source Sans Pro"/>
              </a:rPr>
              <a:t>science data</a:t>
            </a:r>
          </a:p>
        </p:txBody>
      </p:sp>
      <p:sp>
        <p:nvSpPr>
          <p:cNvPr id="16" name="Shape 79"/>
          <p:cNvSpPr/>
          <p:nvPr/>
        </p:nvSpPr>
        <p:spPr>
          <a:xfrm>
            <a:off x="4920618" y="2317334"/>
            <a:ext cx="1280999" cy="601409"/>
          </a:xfrm>
          <a:prstGeom prst="roundRect">
            <a:avLst>
              <a:gd name="adj" fmla="val 15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4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d</a:t>
            </a:r>
            <a:r>
              <a:rPr sz="14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ata</a:t>
            </a:r>
            <a:r>
              <a:rPr lang="en-US" sz="14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 granule 1</a:t>
            </a:r>
            <a:endParaRPr sz="1400" b="0" dirty="0">
              <a:solidFill>
                <a:srgbClr val="0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54788" y="1148622"/>
            <a:ext cx="1879016" cy="276987"/>
          </a:xfrm>
          <a:prstGeom prst="rect">
            <a:avLst/>
          </a:prstGeom>
        </p:spPr>
        <p:txBody>
          <a:bodyPr wrap="none" lIns="91428" tIns="45714" rIns="91428" bIns="45714">
            <a:spAutoFit/>
          </a:bodyPr>
          <a:lstStyle/>
          <a:p>
            <a:pPr>
              <a:defRPr sz="1800" b="0">
                <a:solidFill>
                  <a:srgbClr val="000000"/>
                </a:solidFill>
              </a:defRPr>
            </a:pPr>
            <a:r>
              <a:rPr lang="fr-FR" sz="1200" dirty="0">
                <a:latin typeface="Raleway" charset="0"/>
                <a:ea typeface="Raleway" charset="0"/>
                <a:cs typeface="Raleway" charset="0"/>
              </a:rPr>
              <a:t>(doi:10.5063/F1Z899CZ)</a:t>
            </a:r>
            <a:endParaRPr lang="en-US" sz="1200" dirty="0">
              <a:latin typeface="Raleway" charset="0"/>
              <a:ea typeface="Raleway" charset="0"/>
              <a:cs typeface="Raleway" charset="0"/>
            </a:endParaRPr>
          </a:p>
        </p:txBody>
      </p:sp>
      <p:grpSp>
        <p:nvGrpSpPr>
          <p:cNvPr id="19" name="Group 84"/>
          <p:cNvGrpSpPr/>
          <p:nvPr/>
        </p:nvGrpSpPr>
        <p:grpSpPr>
          <a:xfrm>
            <a:off x="750277" y="2958716"/>
            <a:ext cx="2191203" cy="461602"/>
            <a:chOff x="557845" y="-621721"/>
            <a:chExt cx="4155167" cy="875332"/>
          </a:xfrm>
        </p:grpSpPr>
        <p:sp>
          <p:nvSpPr>
            <p:cNvPr id="20" name="Shape 82"/>
            <p:cNvSpPr/>
            <p:nvPr/>
          </p:nvSpPr>
          <p:spPr>
            <a:xfrm>
              <a:off x="557845" y="-621721"/>
              <a:ext cx="2456373" cy="875332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40" tIns="28575" rIns="28575" bIns="28575" numCol="1" anchor="t">
              <a:noAutofit/>
            </a:bodyPr>
            <a:lstStyle>
              <a:lvl1pPr algn="l" defTabSz="647700">
                <a:buClr>
                  <a:srgbClr val="000000"/>
                </a:buClr>
                <a:def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300" b="0" dirty="0">
                  <a:solidFill>
                    <a:srgbClr val="000000"/>
                  </a:solidFill>
                  <a:uFillTx/>
                  <a:latin typeface="Raleway" charset="0"/>
                  <a:ea typeface="Raleway" charset="0"/>
                  <a:cs typeface="Raleway" charset="0"/>
                </a:rPr>
                <a:t>OAI-ORE with </a:t>
              </a:r>
              <a:r>
                <a:rPr lang="en-US" sz="1300" b="0" dirty="0">
                  <a:solidFill>
                    <a:srgbClr val="000000"/>
                  </a:solidFill>
                  <a:uFillTx/>
                  <a:latin typeface="Raleway" charset="0"/>
                  <a:ea typeface="Raleway" charset="0"/>
                  <a:cs typeface="Raleway" charset="0"/>
                </a:rPr>
                <a:t/>
              </a:r>
              <a:br>
                <a:rPr lang="en-US" sz="1300" b="0" dirty="0">
                  <a:solidFill>
                    <a:srgbClr val="000000"/>
                  </a:solidFill>
                  <a:uFillTx/>
                  <a:latin typeface="Raleway" charset="0"/>
                  <a:ea typeface="Raleway" charset="0"/>
                  <a:cs typeface="Raleway" charset="0"/>
                </a:rPr>
              </a:br>
              <a:r>
                <a:rPr sz="1300" b="0" dirty="0">
                  <a:solidFill>
                    <a:srgbClr val="000000"/>
                  </a:solidFill>
                  <a:uFillTx/>
                  <a:latin typeface="Raleway" charset="0"/>
                  <a:ea typeface="Raleway" charset="0"/>
                  <a:cs typeface="Raleway" charset="0"/>
                </a:rPr>
                <a:t>ProvONE trace</a:t>
              </a:r>
            </a:p>
          </p:txBody>
        </p:sp>
        <p:sp>
          <p:nvSpPr>
            <p:cNvPr id="21" name="Shape 83"/>
            <p:cNvSpPr/>
            <p:nvPr/>
          </p:nvSpPr>
          <p:spPr>
            <a:xfrm flipH="1">
              <a:off x="3014217" y="-222810"/>
              <a:ext cx="1698795" cy="1494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91440" tIns="0" rIns="0" bIns="0" numCol="1" anchor="t">
              <a:noAutofit/>
            </a:bodyPr>
            <a:lstStyle/>
            <a:p>
              <a:pPr defTabSz="2410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00">
                <a:solidFill>
                  <a:prstClr val="black"/>
                </a:solidFill>
                <a:latin typeface="Raleway" charset="0"/>
                <a:ea typeface="Raleway" charset="0"/>
                <a:cs typeface="Raleway" charset="0"/>
                <a:sym typeface="Helvetic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714083" y="2016125"/>
            <a:ext cx="0" cy="166201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804902" y="4222595"/>
            <a:ext cx="0" cy="166774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4534555" y="3017480"/>
            <a:ext cx="13547" cy="2562224"/>
          </a:xfrm>
          <a:prstGeom prst="curvedConnector3">
            <a:avLst>
              <a:gd name="adj1" fmla="val 4261535"/>
            </a:avLst>
          </a:prstGeom>
          <a:ln w="38100" cmpd="sng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7830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Mark </a:t>
            </a:r>
            <a:r>
              <a:rPr lang="en-US" dirty="0" err="1" smtClean="0"/>
              <a:t>Carls</a:t>
            </a:r>
            <a:r>
              <a:rPr lang="en-US" dirty="0" smtClean="0"/>
              <a:t>. 2017. Analysis of hydrocarbons following the Exxon Valdez oil spill, Gulf of Alaska, 1989 - 2014. Arctic Data Center.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Hydrocarbon Data Example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hcdbSampleLo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321" y="2003297"/>
            <a:ext cx="4753101" cy="29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5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75"/>
          <p:cNvSpPr/>
          <p:nvPr/>
        </p:nvSpPr>
        <p:spPr>
          <a:xfrm>
            <a:off x="5809684" y="2639817"/>
            <a:ext cx="2816336" cy="176538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21" name="Shape 75"/>
          <p:cNvSpPr/>
          <p:nvPr/>
        </p:nvSpPr>
        <p:spPr>
          <a:xfrm>
            <a:off x="234451" y="2639817"/>
            <a:ext cx="5536994" cy="176538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Publishing Data Workflows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C25BB-CD9E-8B4B-903C-80BCA5EE16DA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644156" y="2877900"/>
            <a:ext cx="1311584" cy="1203025"/>
            <a:chOff x="593700" y="2747651"/>
            <a:chExt cx="1311584" cy="1602549"/>
          </a:xfrm>
          <a:solidFill>
            <a:srgbClr val="DE6A10"/>
          </a:solidFill>
        </p:grpSpPr>
        <p:sp>
          <p:nvSpPr>
            <p:cNvPr id="6" name="Rounded Rectangle 5"/>
            <p:cNvSpPr/>
            <p:nvPr/>
          </p:nvSpPr>
          <p:spPr>
            <a:xfrm>
              <a:off x="593700" y="2747651"/>
              <a:ext cx="1311584" cy="314526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Data 1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93700" y="3176992"/>
              <a:ext cx="1311584" cy="314526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Data 2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93700" y="3606333"/>
              <a:ext cx="1311584" cy="314526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Data 3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3700" y="4035674"/>
              <a:ext cx="1311584" cy="314526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Data 4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390040" y="3372401"/>
            <a:ext cx="1311584" cy="236113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5</a:t>
            </a:r>
          </a:p>
        </p:txBody>
      </p:sp>
      <p:sp>
        <p:nvSpPr>
          <p:cNvPr id="15" name="Pentagon 14"/>
          <p:cNvSpPr/>
          <p:nvPr/>
        </p:nvSpPr>
        <p:spPr>
          <a:xfrm>
            <a:off x="3080141" y="3335336"/>
            <a:ext cx="1199937" cy="320756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/>
              <a:t>Integration</a:t>
            </a:r>
          </a:p>
          <a:p>
            <a:pPr algn="ctr"/>
            <a:r>
              <a:rPr lang="en-US" sz="1200" dirty="0"/>
              <a:t>Script</a:t>
            </a:r>
          </a:p>
        </p:txBody>
      </p:sp>
      <p:sp>
        <p:nvSpPr>
          <p:cNvPr id="17" name="Pentagon 16"/>
          <p:cNvSpPr/>
          <p:nvPr/>
        </p:nvSpPr>
        <p:spPr>
          <a:xfrm>
            <a:off x="324512" y="3332243"/>
            <a:ext cx="1199937" cy="320756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/>
              <a:t>Download</a:t>
            </a:r>
          </a:p>
          <a:p>
            <a:pPr algn="ctr"/>
            <a:r>
              <a:rPr lang="en-US" sz="1200" dirty="0"/>
              <a:t>Script</a:t>
            </a:r>
          </a:p>
        </p:txBody>
      </p:sp>
      <p:sp>
        <p:nvSpPr>
          <p:cNvPr id="18" name="Pentagon 17"/>
          <p:cNvSpPr/>
          <p:nvPr/>
        </p:nvSpPr>
        <p:spPr>
          <a:xfrm>
            <a:off x="5837906" y="3328033"/>
            <a:ext cx="1199937" cy="320756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/>
              <a:t>Mapping</a:t>
            </a:r>
          </a:p>
          <a:p>
            <a:pPr algn="ctr"/>
            <a:r>
              <a:rPr lang="en-US" sz="1200" dirty="0"/>
              <a:t>Script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224958" y="3206824"/>
            <a:ext cx="1311584" cy="236113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Image 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224958" y="3538035"/>
            <a:ext cx="1311584" cy="236113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Image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450" y="2293248"/>
            <a:ext cx="1164847" cy="346569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>
                <a:solidFill>
                  <a:srgbClr val="1F497D"/>
                </a:solidFill>
              </a:rPr>
              <a:t>Dataset 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09685" y="2293248"/>
            <a:ext cx="1164847" cy="346569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>
                <a:solidFill>
                  <a:srgbClr val="1F497D"/>
                </a:solidFill>
              </a:rPr>
              <a:t>Dataset D</a:t>
            </a:r>
          </a:p>
        </p:txBody>
      </p:sp>
    </p:spTree>
    <p:extLst>
      <p:ext uri="{BB962C8B-B14F-4D97-AF65-F5344CB8AC3E}">
        <p14:creationId xmlns:p14="http://schemas.microsoft.com/office/powerpoint/2010/main" val="38105709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Simplified view of complex workflows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Hydrocarbon Data Example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20796" y="307946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796" y="3290332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20796" y="369454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20796" y="391395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23503" y="318400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868092" y="3802128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7" name="Pentagon 16"/>
          <p:cNvSpPr/>
          <p:nvPr/>
        </p:nvSpPr>
        <p:spPr>
          <a:xfrm>
            <a:off x="1868092" y="3157519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8" name="Pentagon 17"/>
          <p:cNvSpPr/>
          <p:nvPr/>
        </p:nvSpPr>
        <p:spPr>
          <a:xfrm>
            <a:off x="3448146" y="3479824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176701" y="282762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76701" y="30531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623503" y="383120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176701" y="327873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176701" y="350429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176701" y="372984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176701" y="395540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76701" y="418095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5035130" y="3479824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751819" y="282726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751819" y="305281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751819" y="327837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751819" y="350392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751819" y="372948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51819" y="395504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751819" y="4180595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Pentagon 36"/>
          <p:cNvSpPr/>
          <p:nvPr/>
        </p:nvSpPr>
        <p:spPr>
          <a:xfrm>
            <a:off x="6612341" y="3882317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38" name="Pentagon 37"/>
          <p:cNvSpPr/>
          <p:nvPr/>
        </p:nvSpPr>
        <p:spPr>
          <a:xfrm>
            <a:off x="6612341" y="3237709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7367746" y="325627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367746" y="39034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46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Provenance Display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DataONE Search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210" y="1059473"/>
            <a:ext cx="8477883" cy="38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81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2" r="5680"/>
          <a:stretch/>
        </p:blipFill>
        <p:spPr>
          <a:xfrm>
            <a:off x="400050" y="173957"/>
            <a:ext cx="8375748" cy="488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04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2" r="5680"/>
          <a:stretch/>
        </p:blipFill>
        <p:spPr>
          <a:xfrm>
            <a:off x="396627" y="173957"/>
            <a:ext cx="8379171" cy="4889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41" y="230912"/>
            <a:ext cx="8304692" cy="27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3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Web Provenance Editor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Deployed by Arctic Data Center</a:t>
            </a:r>
            <a:endParaRPr lang="en-US" dirty="0"/>
          </a:p>
        </p:txBody>
      </p:sp>
      <p:pic>
        <p:nvPicPr>
          <p:cNvPr id="5" name="Picture 4" descr="Screen Shot 2017-11-13 at 10.44.0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54" y="1053355"/>
            <a:ext cx="8234906" cy="5491481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946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11-13 at 10.55.4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74" y="0"/>
            <a:ext cx="8234906" cy="5491481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27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>
          <a:xfrm>
            <a:off x="437201" y="1631468"/>
            <a:ext cx="1949688" cy="1949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96516" y="1774242"/>
            <a:ext cx="1697261" cy="1390166"/>
            <a:chOff x="2696516" y="2470496"/>
            <a:chExt cx="1697261" cy="1390166"/>
          </a:xfrm>
        </p:grpSpPr>
        <p:grpSp>
          <p:nvGrpSpPr>
            <p:cNvPr id="10" name="Group 9"/>
            <p:cNvGrpSpPr/>
            <p:nvPr/>
          </p:nvGrpSpPr>
          <p:grpSpPr>
            <a:xfrm>
              <a:off x="3024024" y="2470496"/>
              <a:ext cx="964899" cy="965528"/>
              <a:chOff x="3246300" y="2470496"/>
              <a:chExt cx="964899" cy="965528"/>
            </a:xfrm>
          </p:grpSpPr>
          <p:sp>
            <p:nvSpPr>
              <p:cNvPr id="48" name="Shape 274"/>
              <p:cNvSpPr>
                <a:spLocks noChangeArrowheads="1"/>
              </p:cNvSpPr>
              <p:nvPr/>
            </p:nvSpPr>
            <p:spPr bwMode="auto">
              <a:xfrm>
                <a:off x="3246300" y="2470496"/>
                <a:ext cx="964899" cy="965528"/>
              </a:xfrm>
              <a:prstGeom prst="ellipse">
                <a:avLst/>
              </a:prstGeom>
              <a:solidFill>
                <a:srgbClr val="659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49" name="Shape 275"/>
              <p:cNvSpPr>
                <a:spLocks noChangeArrowheads="1"/>
              </p:cNvSpPr>
              <p:nvPr/>
            </p:nvSpPr>
            <p:spPr bwMode="auto">
              <a:xfrm>
                <a:off x="3567472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 smtClean="0">
                    <a:solidFill>
                      <a:srgbClr val="F2F2F3"/>
                    </a:solidFill>
                    <a:latin typeface="FontAwesome" charset="0"/>
                    <a:ea typeface="FontAwesome" charset="0"/>
                    <a:cs typeface="FontAwesome" charset="0"/>
                  </a:rPr>
                  <a:t></a:t>
                </a:r>
                <a:endParaRPr lang="en-US" sz="4000" dirty="0">
                  <a:solidFill>
                    <a:srgbClr val="F2F2F3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  <p:sp>
          <p:nvSpPr>
            <p:cNvPr id="50" name="Shape 276"/>
            <p:cNvSpPr/>
            <p:nvPr/>
          </p:nvSpPr>
          <p:spPr bwMode="auto">
            <a:xfrm>
              <a:off x="2696516" y="3388738"/>
              <a:ext cx="169726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Provenance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195" y="1774241"/>
            <a:ext cx="1910779" cy="1767149"/>
            <a:chOff x="449195" y="2470495"/>
            <a:chExt cx="1910779" cy="1767149"/>
          </a:xfrm>
        </p:grpSpPr>
        <p:sp>
          <p:nvSpPr>
            <p:cNvPr id="52" name="Shape 271"/>
            <p:cNvSpPr/>
            <p:nvPr/>
          </p:nvSpPr>
          <p:spPr bwMode="auto">
            <a:xfrm>
              <a:off x="449195" y="3396388"/>
              <a:ext cx="191077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Reproducible</a:t>
              </a:r>
            </a:p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Science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78" y="2470495"/>
              <a:ext cx="964899" cy="965528"/>
              <a:chOff x="914478" y="2470495"/>
              <a:chExt cx="964899" cy="965528"/>
            </a:xfrm>
          </p:grpSpPr>
          <p:sp>
            <p:nvSpPr>
              <p:cNvPr id="51" name="Shape 269"/>
              <p:cNvSpPr>
                <a:spLocks noChangeArrowheads="1"/>
              </p:cNvSpPr>
              <p:nvPr/>
            </p:nvSpPr>
            <p:spPr bwMode="auto">
              <a:xfrm>
                <a:off x="914478" y="2470495"/>
                <a:ext cx="964899" cy="965528"/>
              </a:xfrm>
              <a:prstGeom prst="ellipse">
                <a:avLst/>
              </a:prstGeom>
              <a:solidFill>
                <a:srgbClr val="3F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>
              <a:xfrm>
                <a:off x="1138755" y="2695087"/>
                <a:ext cx="516345" cy="516345"/>
              </a:xfrm>
              <a:custGeom>
                <a:avLst/>
                <a:gdLst/>
                <a:ahLst/>
                <a:cxnLst/>
                <a:rect l="0" t="0" r="r" b="b"/>
                <a:pathLst>
                  <a:path w="1218" h="1218">
                    <a:moveTo>
                      <a:pt x="811" y="989"/>
                    </a:moveTo>
                    <a:lnTo>
                      <a:pt x="811" y="862"/>
                    </a:lnTo>
                    <a:cubicBezTo>
                      <a:pt x="811" y="854"/>
                      <a:pt x="809" y="849"/>
                      <a:pt x="804" y="844"/>
                    </a:cubicBezTo>
                    <a:cubicBezTo>
                      <a:pt x="799" y="840"/>
                      <a:pt x="793" y="836"/>
                      <a:pt x="786" y="836"/>
                    </a:cubicBezTo>
                    <a:lnTo>
                      <a:pt x="710" y="836"/>
                    </a:lnTo>
                    <a:lnTo>
                      <a:pt x="710" y="431"/>
                    </a:lnTo>
                    <a:cubicBezTo>
                      <a:pt x="710" y="424"/>
                      <a:pt x="707" y="418"/>
                      <a:pt x="702" y="413"/>
                    </a:cubicBezTo>
                    <a:cubicBezTo>
                      <a:pt x="698" y="408"/>
                      <a:pt x="692" y="406"/>
                      <a:pt x="684" y="406"/>
                    </a:cubicBezTo>
                    <a:lnTo>
                      <a:pt x="431" y="406"/>
                    </a:lnTo>
                    <a:cubicBezTo>
                      <a:pt x="424" y="406"/>
                      <a:pt x="418" y="408"/>
                      <a:pt x="413" y="413"/>
                    </a:cubicBezTo>
                    <a:cubicBezTo>
                      <a:pt x="408" y="418"/>
                      <a:pt x="406" y="424"/>
                      <a:pt x="406" y="431"/>
                    </a:cubicBezTo>
                    <a:lnTo>
                      <a:pt x="406" y="558"/>
                    </a:lnTo>
                    <a:cubicBezTo>
                      <a:pt x="406" y="566"/>
                      <a:pt x="408" y="571"/>
                      <a:pt x="413" y="576"/>
                    </a:cubicBezTo>
                    <a:cubicBezTo>
                      <a:pt x="418" y="580"/>
                      <a:pt x="424" y="584"/>
                      <a:pt x="431" y="584"/>
                    </a:cubicBezTo>
                    <a:lnTo>
                      <a:pt x="507" y="584"/>
                    </a:lnTo>
                    <a:lnTo>
                      <a:pt x="507" y="836"/>
                    </a:lnTo>
                    <a:lnTo>
                      <a:pt x="431" y="836"/>
                    </a:lnTo>
                    <a:cubicBezTo>
                      <a:pt x="424" y="836"/>
                      <a:pt x="418" y="840"/>
                      <a:pt x="413" y="844"/>
                    </a:cubicBezTo>
                    <a:cubicBezTo>
                      <a:pt x="408" y="849"/>
                      <a:pt x="406" y="854"/>
                      <a:pt x="406" y="862"/>
                    </a:cubicBezTo>
                    <a:lnTo>
                      <a:pt x="406" y="989"/>
                    </a:lnTo>
                    <a:cubicBezTo>
                      <a:pt x="406" y="996"/>
                      <a:pt x="408" y="1002"/>
                      <a:pt x="413" y="1007"/>
                    </a:cubicBezTo>
                    <a:cubicBezTo>
                      <a:pt x="418" y="1012"/>
                      <a:pt x="424" y="1014"/>
                      <a:pt x="431" y="1014"/>
                    </a:cubicBezTo>
                    <a:lnTo>
                      <a:pt x="786" y="1014"/>
                    </a:lnTo>
                    <a:cubicBezTo>
                      <a:pt x="793" y="1014"/>
                      <a:pt x="799" y="1012"/>
                      <a:pt x="804" y="1007"/>
                    </a:cubicBezTo>
                    <a:cubicBezTo>
                      <a:pt x="809" y="1002"/>
                      <a:pt x="811" y="996"/>
                      <a:pt x="811" y="989"/>
                    </a:cubicBezTo>
                    <a:moveTo>
                      <a:pt x="710" y="279"/>
                    </a:moveTo>
                    <a:lnTo>
                      <a:pt x="710" y="152"/>
                    </a:lnTo>
                    <a:cubicBezTo>
                      <a:pt x="710" y="145"/>
                      <a:pt x="707" y="139"/>
                      <a:pt x="702" y="134"/>
                    </a:cubicBezTo>
                    <a:cubicBezTo>
                      <a:pt x="698" y="129"/>
                      <a:pt x="692" y="127"/>
                      <a:pt x="684" y="127"/>
                    </a:cubicBezTo>
                    <a:lnTo>
                      <a:pt x="533" y="127"/>
                    </a:lnTo>
                    <a:cubicBezTo>
                      <a:pt x="525" y="127"/>
                      <a:pt x="519" y="129"/>
                      <a:pt x="515" y="134"/>
                    </a:cubicBezTo>
                    <a:cubicBezTo>
                      <a:pt x="510" y="139"/>
                      <a:pt x="507" y="145"/>
                      <a:pt x="507" y="152"/>
                    </a:cubicBezTo>
                    <a:lnTo>
                      <a:pt x="507" y="279"/>
                    </a:lnTo>
                    <a:cubicBezTo>
                      <a:pt x="507" y="286"/>
                      <a:pt x="510" y="292"/>
                      <a:pt x="515" y="297"/>
                    </a:cubicBezTo>
                    <a:cubicBezTo>
                      <a:pt x="519" y="301"/>
                      <a:pt x="525" y="304"/>
                      <a:pt x="533" y="304"/>
                    </a:cubicBezTo>
                    <a:lnTo>
                      <a:pt x="684" y="304"/>
                    </a:lnTo>
                    <a:cubicBezTo>
                      <a:pt x="692" y="304"/>
                      <a:pt x="698" y="301"/>
                      <a:pt x="702" y="297"/>
                    </a:cubicBezTo>
                    <a:cubicBezTo>
                      <a:pt x="707" y="292"/>
                      <a:pt x="710" y="286"/>
                      <a:pt x="710" y="279"/>
                    </a:cubicBezTo>
                    <a:moveTo>
                      <a:pt x="1217" y="609"/>
                    </a:moveTo>
                    <a:cubicBezTo>
                      <a:pt x="1217" y="719"/>
                      <a:pt x="1190" y="821"/>
                      <a:pt x="1135" y="914"/>
                    </a:cubicBezTo>
                    <a:cubicBezTo>
                      <a:pt x="1081" y="1008"/>
                      <a:pt x="1008" y="1081"/>
                      <a:pt x="914" y="1135"/>
                    </a:cubicBezTo>
                    <a:cubicBezTo>
                      <a:pt x="821" y="1190"/>
                      <a:pt x="719" y="1217"/>
                      <a:pt x="609" y="1217"/>
                    </a:cubicBezTo>
                    <a:cubicBezTo>
                      <a:pt x="498" y="1217"/>
                      <a:pt x="396" y="1190"/>
                      <a:pt x="303" y="1135"/>
                    </a:cubicBezTo>
                    <a:cubicBezTo>
                      <a:pt x="209" y="1081"/>
                      <a:pt x="136" y="1008"/>
                      <a:pt x="82" y="914"/>
                    </a:cubicBezTo>
                    <a:cubicBezTo>
                      <a:pt x="27" y="821"/>
                      <a:pt x="0" y="719"/>
                      <a:pt x="0" y="609"/>
                    </a:cubicBezTo>
                    <a:cubicBezTo>
                      <a:pt x="0" y="498"/>
                      <a:pt x="27" y="396"/>
                      <a:pt x="82" y="303"/>
                    </a:cubicBezTo>
                    <a:cubicBezTo>
                      <a:pt x="136" y="209"/>
                      <a:pt x="209" y="136"/>
                      <a:pt x="303" y="82"/>
                    </a:cubicBezTo>
                    <a:cubicBezTo>
                      <a:pt x="396" y="27"/>
                      <a:pt x="498" y="0"/>
                      <a:pt x="609" y="0"/>
                    </a:cubicBezTo>
                    <a:cubicBezTo>
                      <a:pt x="719" y="0"/>
                      <a:pt x="821" y="27"/>
                      <a:pt x="914" y="82"/>
                    </a:cubicBezTo>
                    <a:cubicBezTo>
                      <a:pt x="1008" y="136"/>
                      <a:pt x="1081" y="209"/>
                      <a:pt x="1135" y="303"/>
                    </a:cubicBezTo>
                    <a:cubicBezTo>
                      <a:pt x="1190" y="396"/>
                      <a:pt x="1217" y="498"/>
                      <a:pt x="1217" y="609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  <p:txBody>
              <a:bodyPr/>
              <a:lstStyle/>
              <a:p>
                <a:endParaRPr lang="en-US" dirty="0"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067812" y="1774242"/>
            <a:ext cx="1098226" cy="1397817"/>
            <a:chOff x="5067812" y="2470496"/>
            <a:chExt cx="1098226" cy="1397817"/>
          </a:xfrm>
        </p:grpSpPr>
        <p:sp>
          <p:nvSpPr>
            <p:cNvPr id="47" name="Shape 281"/>
            <p:cNvSpPr/>
            <p:nvPr/>
          </p:nvSpPr>
          <p:spPr bwMode="auto">
            <a:xfrm>
              <a:off x="5067812" y="3396389"/>
              <a:ext cx="109822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Citation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33570" y="2470496"/>
              <a:ext cx="964398" cy="965528"/>
              <a:chOff x="5325981" y="2470496"/>
              <a:chExt cx="964398" cy="965528"/>
            </a:xfrm>
          </p:grpSpPr>
          <p:sp>
            <p:nvSpPr>
              <p:cNvPr id="46" name="Shape 279"/>
              <p:cNvSpPr>
                <a:spLocks noChangeArrowheads="1"/>
              </p:cNvSpPr>
              <p:nvPr/>
            </p:nvSpPr>
            <p:spPr bwMode="auto">
              <a:xfrm>
                <a:off x="5325981" y="2470496"/>
                <a:ext cx="964398" cy="965528"/>
              </a:xfrm>
              <a:prstGeom prst="ellipse">
                <a:avLst/>
              </a:prstGeom>
              <a:solidFill>
                <a:srgbClr val="6EB7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5534220" y="2726934"/>
                <a:ext cx="547920" cy="489240"/>
              </a:xfrm>
              <a:custGeom>
                <a:avLst/>
                <a:gdLst/>
                <a:ahLst/>
                <a:cxnLst/>
                <a:rect l="0" t="0" r="r" b="b"/>
                <a:pathLst>
                  <a:path w="1522" h="1359">
                    <a:moveTo>
                      <a:pt x="470" y="679"/>
                    </a:moveTo>
                    <a:cubicBezTo>
                      <a:pt x="384" y="682"/>
                      <a:pt x="314" y="713"/>
                      <a:pt x="259" y="776"/>
                    </a:cubicBezTo>
                    <a:lnTo>
                      <a:pt x="154" y="776"/>
                    </a:lnTo>
                    <a:cubicBezTo>
                      <a:pt x="111" y="776"/>
                      <a:pt x="74" y="765"/>
                      <a:pt x="45" y="745"/>
                    </a:cubicBezTo>
                    <a:cubicBezTo>
                      <a:pt x="15" y="724"/>
                      <a:pt x="0" y="695"/>
                      <a:pt x="0" y="655"/>
                    </a:cubicBezTo>
                    <a:cubicBezTo>
                      <a:pt x="0" y="477"/>
                      <a:pt x="33" y="388"/>
                      <a:pt x="99" y="388"/>
                    </a:cubicBezTo>
                    <a:cubicBezTo>
                      <a:pt x="102" y="388"/>
                      <a:pt x="113" y="393"/>
                      <a:pt x="133" y="404"/>
                    </a:cubicBezTo>
                    <a:cubicBezTo>
                      <a:pt x="153" y="414"/>
                      <a:pt x="178" y="425"/>
                      <a:pt x="210" y="436"/>
                    </a:cubicBezTo>
                    <a:cubicBezTo>
                      <a:pt x="241" y="447"/>
                      <a:pt x="273" y="453"/>
                      <a:pt x="304" y="453"/>
                    </a:cubicBezTo>
                    <a:cubicBezTo>
                      <a:pt x="339" y="453"/>
                      <a:pt x="375" y="447"/>
                      <a:pt x="409" y="435"/>
                    </a:cubicBezTo>
                    <a:cubicBezTo>
                      <a:pt x="407" y="454"/>
                      <a:pt x="405" y="471"/>
                      <a:pt x="405" y="485"/>
                    </a:cubicBezTo>
                    <a:cubicBezTo>
                      <a:pt x="405" y="555"/>
                      <a:pt x="427" y="620"/>
                      <a:pt x="470" y="679"/>
                    </a:cubicBezTo>
                    <a:moveTo>
                      <a:pt x="1318" y="1161"/>
                    </a:moveTo>
                    <a:cubicBezTo>
                      <a:pt x="1318" y="1222"/>
                      <a:pt x="1299" y="1270"/>
                      <a:pt x="1261" y="1304"/>
                    </a:cubicBezTo>
                    <a:cubicBezTo>
                      <a:pt x="1222" y="1339"/>
                      <a:pt x="1171" y="1358"/>
                      <a:pt x="1107" y="1358"/>
                    </a:cubicBezTo>
                    <a:lnTo>
                      <a:pt x="414" y="1358"/>
                    </a:lnTo>
                    <a:cubicBezTo>
                      <a:pt x="350" y="1358"/>
                      <a:pt x="299" y="1339"/>
                      <a:pt x="260" y="1304"/>
                    </a:cubicBezTo>
                    <a:cubicBezTo>
                      <a:pt x="222" y="1270"/>
                      <a:pt x="203" y="1222"/>
                      <a:pt x="203" y="1161"/>
                    </a:cubicBezTo>
                    <a:cubicBezTo>
                      <a:pt x="203" y="1134"/>
                      <a:pt x="204" y="1109"/>
                      <a:pt x="206" y="1083"/>
                    </a:cubicBezTo>
                    <a:cubicBezTo>
                      <a:pt x="208" y="1057"/>
                      <a:pt x="211" y="1030"/>
                      <a:pt x="217" y="1001"/>
                    </a:cubicBezTo>
                    <a:cubicBezTo>
                      <a:pt x="222" y="971"/>
                      <a:pt x="229" y="944"/>
                      <a:pt x="237" y="919"/>
                    </a:cubicBezTo>
                    <a:cubicBezTo>
                      <a:pt x="246" y="893"/>
                      <a:pt x="257" y="868"/>
                      <a:pt x="271" y="844"/>
                    </a:cubicBezTo>
                    <a:cubicBezTo>
                      <a:pt x="286" y="820"/>
                      <a:pt x="303" y="800"/>
                      <a:pt x="321" y="783"/>
                    </a:cubicBezTo>
                    <a:cubicBezTo>
                      <a:pt x="340" y="766"/>
                      <a:pt x="362" y="753"/>
                      <a:pt x="388" y="743"/>
                    </a:cubicBezTo>
                    <a:cubicBezTo>
                      <a:pt x="415" y="733"/>
                      <a:pt x="445" y="728"/>
                      <a:pt x="477" y="728"/>
                    </a:cubicBezTo>
                    <a:cubicBezTo>
                      <a:pt x="482" y="728"/>
                      <a:pt x="494" y="733"/>
                      <a:pt x="511" y="744"/>
                    </a:cubicBezTo>
                    <a:cubicBezTo>
                      <a:pt x="528" y="755"/>
                      <a:pt x="548" y="767"/>
                      <a:pt x="569" y="780"/>
                    </a:cubicBezTo>
                    <a:cubicBezTo>
                      <a:pt x="590" y="794"/>
                      <a:pt x="618" y="806"/>
                      <a:pt x="654" y="816"/>
                    </a:cubicBezTo>
                    <a:cubicBezTo>
                      <a:pt x="689" y="827"/>
                      <a:pt x="725" y="833"/>
                      <a:pt x="761" y="833"/>
                    </a:cubicBezTo>
                    <a:cubicBezTo>
                      <a:pt x="796" y="833"/>
                      <a:pt x="832" y="827"/>
                      <a:pt x="867" y="816"/>
                    </a:cubicBezTo>
                    <a:cubicBezTo>
                      <a:pt x="903" y="806"/>
                      <a:pt x="931" y="794"/>
                      <a:pt x="952" y="780"/>
                    </a:cubicBezTo>
                    <a:cubicBezTo>
                      <a:pt x="973" y="767"/>
                      <a:pt x="993" y="755"/>
                      <a:pt x="1010" y="744"/>
                    </a:cubicBezTo>
                    <a:cubicBezTo>
                      <a:pt x="1027" y="733"/>
                      <a:pt x="1039" y="728"/>
                      <a:pt x="1044" y="728"/>
                    </a:cubicBezTo>
                    <a:cubicBezTo>
                      <a:pt x="1076" y="728"/>
                      <a:pt x="1106" y="733"/>
                      <a:pt x="1133" y="743"/>
                    </a:cubicBezTo>
                    <a:cubicBezTo>
                      <a:pt x="1159" y="753"/>
                      <a:pt x="1182" y="766"/>
                      <a:pt x="1200" y="783"/>
                    </a:cubicBezTo>
                    <a:cubicBezTo>
                      <a:pt x="1219" y="800"/>
                      <a:pt x="1235" y="820"/>
                      <a:pt x="1250" y="844"/>
                    </a:cubicBezTo>
                    <a:cubicBezTo>
                      <a:pt x="1264" y="868"/>
                      <a:pt x="1275" y="893"/>
                      <a:pt x="1284" y="919"/>
                    </a:cubicBezTo>
                    <a:cubicBezTo>
                      <a:pt x="1292" y="944"/>
                      <a:pt x="1299" y="971"/>
                      <a:pt x="1304" y="1001"/>
                    </a:cubicBezTo>
                    <a:cubicBezTo>
                      <a:pt x="1310" y="1030"/>
                      <a:pt x="1313" y="1057"/>
                      <a:pt x="1315" y="1083"/>
                    </a:cubicBezTo>
                    <a:cubicBezTo>
                      <a:pt x="1317" y="1109"/>
                      <a:pt x="1318" y="1134"/>
                      <a:pt x="1318" y="1161"/>
                    </a:cubicBezTo>
                    <a:moveTo>
                      <a:pt x="507" y="194"/>
                    </a:moveTo>
                    <a:cubicBezTo>
                      <a:pt x="507" y="247"/>
                      <a:pt x="488" y="293"/>
                      <a:pt x="448" y="331"/>
                    </a:cubicBezTo>
                    <a:cubicBezTo>
                      <a:pt x="409" y="370"/>
                      <a:pt x="360" y="388"/>
                      <a:pt x="304" y="388"/>
                    </a:cubicBezTo>
                    <a:cubicBezTo>
                      <a:pt x="248" y="388"/>
                      <a:pt x="200" y="370"/>
                      <a:pt x="161" y="331"/>
                    </a:cubicBezTo>
                    <a:cubicBezTo>
                      <a:pt x="121" y="293"/>
                      <a:pt x="102" y="247"/>
                      <a:pt x="102" y="194"/>
                    </a:cubicBezTo>
                    <a:cubicBezTo>
                      <a:pt x="102" y="140"/>
                      <a:pt x="121" y="95"/>
                      <a:pt x="161" y="57"/>
                    </a:cubicBezTo>
                    <a:cubicBezTo>
                      <a:pt x="200" y="19"/>
                      <a:pt x="248" y="0"/>
                      <a:pt x="304" y="0"/>
                    </a:cubicBezTo>
                    <a:cubicBezTo>
                      <a:pt x="360" y="0"/>
                      <a:pt x="409" y="19"/>
                      <a:pt x="448" y="57"/>
                    </a:cubicBezTo>
                    <a:cubicBezTo>
                      <a:pt x="488" y="95"/>
                      <a:pt x="507" y="140"/>
                      <a:pt x="507" y="194"/>
                    </a:cubicBezTo>
                    <a:moveTo>
                      <a:pt x="1065" y="485"/>
                    </a:moveTo>
                    <a:cubicBezTo>
                      <a:pt x="1065" y="565"/>
                      <a:pt x="1034" y="634"/>
                      <a:pt x="975" y="690"/>
                    </a:cubicBezTo>
                    <a:cubicBezTo>
                      <a:pt x="916" y="747"/>
                      <a:pt x="844" y="776"/>
                      <a:pt x="761" y="776"/>
                    </a:cubicBezTo>
                    <a:cubicBezTo>
                      <a:pt x="677" y="776"/>
                      <a:pt x="605" y="747"/>
                      <a:pt x="546" y="690"/>
                    </a:cubicBezTo>
                    <a:cubicBezTo>
                      <a:pt x="487" y="634"/>
                      <a:pt x="456" y="565"/>
                      <a:pt x="456" y="485"/>
                    </a:cubicBezTo>
                    <a:cubicBezTo>
                      <a:pt x="456" y="405"/>
                      <a:pt x="487" y="337"/>
                      <a:pt x="546" y="280"/>
                    </a:cubicBezTo>
                    <a:cubicBezTo>
                      <a:pt x="605" y="223"/>
                      <a:pt x="677" y="194"/>
                      <a:pt x="761" y="194"/>
                    </a:cubicBezTo>
                    <a:cubicBezTo>
                      <a:pt x="844" y="194"/>
                      <a:pt x="916" y="223"/>
                      <a:pt x="975" y="280"/>
                    </a:cubicBezTo>
                    <a:cubicBezTo>
                      <a:pt x="1034" y="337"/>
                      <a:pt x="1065" y="405"/>
                      <a:pt x="1065" y="485"/>
                    </a:cubicBezTo>
                    <a:moveTo>
                      <a:pt x="1521" y="655"/>
                    </a:moveTo>
                    <a:cubicBezTo>
                      <a:pt x="1521" y="695"/>
                      <a:pt x="1506" y="724"/>
                      <a:pt x="1476" y="745"/>
                    </a:cubicBezTo>
                    <a:cubicBezTo>
                      <a:pt x="1447" y="765"/>
                      <a:pt x="1410" y="776"/>
                      <a:pt x="1367" y="776"/>
                    </a:cubicBezTo>
                    <a:lnTo>
                      <a:pt x="1262" y="776"/>
                    </a:lnTo>
                    <a:cubicBezTo>
                      <a:pt x="1207" y="713"/>
                      <a:pt x="1137" y="682"/>
                      <a:pt x="1051" y="679"/>
                    </a:cubicBezTo>
                    <a:cubicBezTo>
                      <a:pt x="1094" y="620"/>
                      <a:pt x="1116" y="555"/>
                      <a:pt x="1116" y="485"/>
                    </a:cubicBezTo>
                    <a:cubicBezTo>
                      <a:pt x="1116" y="471"/>
                      <a:pt x="1114" y="454"/>
                      <a:pt x="1112" y="435"/>
                    </a:cubicBezTo>
                    <a:cubicBezTo>
                      <a:pt x="1146" y="447"/>
                      <a:pt x="1182" y="453"/>
                      <a:pt x="1217" y="453"/>
                    </a:cubicBezTo>
                    <a:cubicBezTo>
                      <a:pt x="1248" y="453"/>
                      <a:pt x="1280" y="447"/>
                      <a:pt x="1311" y="436"/>
                    </a:cubicBezTo>
                    <a:cubicBezTo>
                      <a:pt x="1343" y="425"/>
                      <a:pt x="1368" y="414"/>
                      <a:pt x="1388" y="404"/>
                    </a:cubicBezTo>
                    <a:cubicBezTo>
                      <a:pt x="1408" y="393"/>
                      <a:pt x="1419" y="388"/>
                      <a:pt x="1422" y="388"/>
                    </a:cubicBezTo>
                    <a:cubicBezTo>
                      <a:pt x="1488" y="388"/>
                      <a:pt x="1521" y="477"/>
                      <a:pt x="1521" y="655"/>
                    </a:cubicBezTo>
                    <a:moveTo>
                      <a:pt x="1419" y="194"/>
                    </a:moveTo>
                    <a:cubicBezTo>
                      <a:pt x="1419" y="247"/>
                      <a:pt x="1400" y="293"/>
                      <a:pt x="1360" y="331"/>
                    </a:cubicBezTo>
                    <a:cubicBezTo>
                      <a:pt x="1321" y="370"/>
                      <a:pt x="1273" y="388"/>
                      <a:pt x="1217" y="388"/>
                    </a:cubicBezTo>
                    <a:cubicBezTo>
                      <a:pt x="1161" y="388"/>
                      <a:pt x="1112" y="370"/>
                      <a:pt x="1073" y="331"/>
                    </a:cubicBezTo>
                    <a:cubicBezTo>
                      <a:pt x="1033" y="293"/>
                      <a:pt x="1014" y="247"/>
                      <a:pt x="1014" y="194"/>
                    </a:cubicBezTo>
                    <a:cubicBezTo>
                      <a:pt x="1014" y="140"/>
                      <a:pt x="1033" y="95"/>
                      <a:pt x="1073" y="57"/>
                    </a:cubicBezTo>
                    <a:cubicBezTo>
                      <a:pt x="1112" y="19"/>
                      <a:pt x="1161" y="0"/>
                      <a:pt x="1217" y="0"/>
                    </a:cubicBezTo>
                    <a:cubicBezTo>
                      <a:pt x="1273" y="0"/>
                      <a:pt x="1321" y="19"/>
                      <a:pt x="1360" y="57"/>
                    </a:cubicBezTo>
                    <a:cubicBezTo>
                      <a:pt x="1400" y="95"/>
                      <a:pt x="1419" y="140"/>
                      <a:pt x="1419" y="194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7046632" y="1774242"/>
            <a:ext cx="1372171" cy="1397817"/>
            <a:chOff x="7046632" y="2470496"/>
            <a:chExt cx="1372171" cy="1397817"/>
          </a:xfrm>
        </p:grpSpPr>
        <p:sp>
          <p:nvSpPr>
            <p:cNvPr id="45" name="Shape 286"/>
            <p:cNvSpPr/>
            <p:nvPr/>
          </p:nvSpPr>
          <p:spPr bwMode="auto">
            <a:xfrm>
              <a:off x="7046632" y="3396389"/>
              <a:ext cx="13721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Synthesis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42614" y="2470496"/>
              <a:ext cx="964899" cy="965528"/>
              <a:chOff x="7242614" y="2470496"/>
              <a:chExt cx="964899" cy="965528"/>
            </a:xfrm>
          </p:grpSpPr>
          <p:sp>
            <p:nvSpPr>
              <p:cNvPr id="43" name="Shape 284"/>
              <p:cNvSpPr>
                <a:spLocks noChangeArrowheads="1"/>
              </p:cNvSpPr>
              <p:nvPr/>
            </p:nvSpPr>
            <p:spPr bwMode="auto">
              <a:xfrm>
                <a:off x="7242614" y="2470496"/>
                <a:ext cx="964899" cy="965528"/>
              </a:xfrm>
              <a:prstGeom prst="ellipse">
                <a:avLst/>
              </a:prstGeom>
              <a:solidFill>
                <a:srgbClr val="8CB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27" name="Shape 285"/>
              <p:cNvSpPr>
                <a:spLocks noChangeArrowheads="1"/>
              </p:cNvSpPr>
              <p:nvPr/>
            </p:nvSpPr>
            <p:spPr bwMode="auto">
              <a:xfrm>
                <a:off x="7527093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>
                    <a:solidFill>
                      <a:schemeClr val="bg1">
                        <a:lumMod val="95000"/>
                      </a:schemeClr>
                    </a:solidFill>
                    <a:latin typeface="FontAwesome" charset="0"/>
                    <a:ea typeface="FontAwesome" charset="0"/>
                    <a:cs typeface="FontAwesome" charset="0"/>
                    <a:sym typeface="FontAwesome" charset="0"/>
                  </a:rPr>
                  <a:t>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FontAwesome" charset="0"/>
                  <a:ea typeface="FontAwesome" charset="0"/>
                  <a:cs typeface="FontAwesome" charset="0"/>
                  <a:sym typeface="FontAwesom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81603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11-13 at 10.55.5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49" y="-21061"/>
            <a:ext cx="8234906" cy="5491481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798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3" y="3659909"/>
            <a:ext cx="851877" cy="78233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Provenance Editing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hape 49"/>
          <p:cNvSpPr txBox="1">
            <a:spLocks/>
          </p:cNvSpPr>
          <p:nvPr/>
        </p:nvSpPr>
        <p:spPr>
          <a:xfrm>
            <a:off x="1075203" y="2597176"/>
            <a:ext cx="3483766" cy="576797"/>
          </a:xfrm>
          <a:prstGeom prst="rect">
            <a:avLst/>
          </a:prstGeom>
          <a:noFill/>
          <a:ln>
            <a:noFill/>
          </a:ln>
        </p:spPr>
        <p:txBody>
          <a:bodyPr lIns="76778" tIns="76778" rIns="76778" bIns="7677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Font typeface="Titillium Web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z="2100" dirty="0">
                <a:solidFill>
                  <a:srgbClr val="646B7A"/>
                </a:solidFill>
                <a:latin typeface="Raleway"/>
                <a:cs typeface="Raleway"/>
              </a:rPr>
              <a:t>Recordr R Library</a:t>
            </a: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1075203" y="1431064"/>
            <a:ext cx="3493244" cy="577989"/>
          </a:xfrm>
          <a:prstGeom prst="rect">
            <a:avLst/>
          </a:prstGeom>
          <a:noFill/>
          <a:ln>
            <a:noFill/>
          </a:ln>
        </p:spPr>
        <p:txBody>
          <a:bodyPr lIns="76778" tIns="76778" rIns="76778" bIns="7677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Font typeface="Titillium Web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z="2100" dirty="0">
                <a:solidFill>
                  <a:srgbClr val="646B7A"/>
                </a:solidFill>
                <a:latin typeface="Raleway"/>
                <a:cs typeface="Raleway"/>
              </a:rPr>
              <a:t>Matlab DataONE Toolbox</a:t>
            </a:r>
          </a:p>
        </p:txBody>
      </p:sp>
      <p:pic>
        <p:nvPicPr>
          <p:cNvPr id="8" name="Shape 46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86" y="1479746"/>
            <a:ext cx="539033" cy="64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7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85" y="2542787"/>
            <a:ext cx="539030" cy="545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4568446" y="1479746"/>
            <a:ext cx="0" cy="274131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48"/>
          <p:cNvSpPr txBox="1">
            <a:spLocks/>
          </p:cNvSpPr>
          <p:nvPr/>
        </p:nvSpPr>
        <p:spPr>
          <a:xfrm>
            <a:off x="4990415" y="1545663"/>
            <a:ext cx="3757879" cy="577989"/>
          </a:xfrm>
          <a:prstGeom prst="rect">
            <a:avLst/>
          </a:prstGeom>
          <a:noFill/>
          <a:ln>
            <a:noFill/>
          </a:ln>
        </p:spPr>
        <p:txBody>
          <a:bodyPr lIns="76778" tIns="76778" rIns="76778" bIns="7677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Font typeface="Titillium Web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US" sz="2100" dirty="0" err="1">
                <a:solidFill>
                  <a:srgbClr val="646B7A"/>
                </a:solidFill>
                <a:latin typeface="Raleway"/>
                <a:cs typeface="Raleway"/>
              </a:rPr>
              <a:t>MetacatUI</a:t>
            </a:r>
            <a:endParaRPr lang="en-US" sz="2100" dirty="0">
              <a:solidFill>
                <a:srgbClr val="646B7A"/>
              </a:solidFill>
              <a:latin typeface="Raleway"/>
              <a:cs typeface="Raleway"/>
            </a:endParaRPr>
          </a:p>
          <a:p>
            <a:pPr algn="ctr"/>
            <a:r>
              <a:rPr lang="en-US" sz="2100" dirty="0">
                <a:solidFill>
                  <a:srgbClr val="646B7A"/>
                </a:solidFill>
                <a:latin typeface="Raleway"/>
                <a:cs typeface="Raleway"/>
              </a:rPr>
              <a:t>Web Provenance Editor</a:t>
            </a:r>
            <a:endParaRPr lang="en" sz="2100" dirty="0">
              <a:solidFill>
                <a:srgbClr val="646B7A"/>
              </a:solidFill>
              <a:latin typeface="Raleway"/>
              <a:cs typeface="Raleway"/>
            </a:endParaRPr>
          </a:p>
        </p:txBody>
      </p:sp>
      <p:pic>
        <p:nvPicPr>
          <p:cNvPr id="14" name="Picture 13" descr="Screen Shot 2017-11-13 at 10.44.00 PM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189" y="2548116"/>
            <a:ext cx="4247354" cy="1235512"/>
          </a:xfrm>
          <a:prstGeom prst="rect">
            <a:avLst/>
          </a:prstGeom>
        </p:spPr>
      </p:pic>
      <p:sp>
        <p:nvSpPr>
          <p:cNvPr id="11" name="Shape 48"/>
          <p:cNvSpPr txBox="1">
            <a:spLocks/>
          </p:cNvSpPr>
          <p:nvPr/>
        </p:nvSpPr>
        <p:spPr>
          <a:xfrm>
            <a:off x="1078379" y="3762083"/>
            <a:ext cx="3490068" cy="577989"/>
          </a:xfrm>
          <a:prstGeom prst="rect">
            <a:avLst/>
          </a:prstGeom>
          <a:noFill/>
          <a:ln>
            <a:noFill/>
          </a:ln>
        </p:spPr>
        <p:txBody>
          <a:bodyPr lIns="76778" tIns="76778" rIns="76778" bIns="76778" anchor="ctr" anchorCtr="0">
            <a:noAutofit/>
          </a:bodyPr>
          <a:lstStyle>
            <a:lvl1pPr marL="223838" indent="-2238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1pPr>
            <a:lvl2pPr marL="577850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2pPr>
            <a:lvl3pPr marL="795338" indent="-2174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3pPr>
            <a:lvl4pPr marL="1257300" indent="-231775" algn="l" defTabSz="457200" rtl="0" eaLnBrk="1" latinLnBrk="0" hangingPunct="1">
              <a:spcBef>
                <a:spcPct val="20000"/>
              </a:spcBef>
              <a:buFontTx/>
              <a:buNone/>
              <a:defRPr sz="2000" i="1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Tx/>
              <a:buNone/>
              <a:defRPr sz="2000" i="1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100" dirty="0" err="1">
                <a:solidFill>
                  <a:srgbClr val="646B7A"/>
                </a:solidFill>
                <a:latin typeface="Raleway"/>
                <a:cs typeface="Raleway"/>
              </a:rPr>
              <a:t>YesWorkflow</a:t>
            </a:r>
            <a:r>
              <a:rPr lang="en-US" sz="2100" dirty="0">
                <a:solidFill>
                  <a:srgbClr val="646B7A"/>
                </a:solidFill>
                <a:latin typeface="Raleway"/>
                <a:cs typeface="Raleway"/>
              </a:rPr>
              <a:t> Tool</a:t>
            </a:r>
            <a:endParaRPr lang="en" sz="2100" dirty="0">
              <a:solidFill>
                <a:srgbClr val="646B7A"/>
              </a:solidFill>
              <a:latin typeface="Raleway"/>
              <a:cs typeface="Raleway"/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365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/>
          </p:cNvSpPr>
          <p:nvPr/>
        </p:nvSpPr>
        <p:spPr>
          <a:xfrm>
            <a:off x="4644251" y="1630845"/>
            <a:ext cx="1949688" cy="1949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96516" y="1774242"/>
            <a:ext cx="1697261" cy="1390166"/>
            <a:chOff x="2696516" y="2470496"/>
            <a:chExt cx="1697261" cy="1390166"/>
          </a:xfrm>
        </p:grpSpPr>
        <p:grpSp>
          <p:nvGrpSpPr>
            <p:cNvPr id="10" name="Group 9"/>
            <p:cNvGrpSpPr/>
            <p:nvPr/>
          </p:nvGrpSpPr>
          <p:grpSpPr>
            <a:xfrm>
              <a:off x="3024024" y="2470496"/>
              <a:ext cx="964899" cy="965528"/>
              <a:chOff x="3246300" y="2470496"/>
              <a:chExt cx="964899" cy="965528"/>
            </a:xfrm>
          </p:grpSpPr>
          <p:sp>
            <p:nvSpPr>
              <p:cNvPr id="48" name="Shape 274"/>
              <p:cNvSpPr>
                <a:spLocks noChangeArrowheads="1"/>
              </p:cNvSpPr>
              <p:nvPr/>
            </p:nvSpPr>
            <p:spPr bwMode="auto">
              <a:xfrm>
                <a:off x="3246300" y="2470496"/>
                <a:ext cx="964899" cy="965528"/>
              </a:xfrm>
              <a:prstGeom prst="ellipse">
                <a:avLst/>
              </a:prstGeom>
              <a:solidFill>
                <a:srgbClr val="659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49" name="Shape 275"/>
              <p:cNvSpPr>
                <a:spLocks noChangeArrowheads="1"/>
              </p:cNvSpPr>
              <p:nvPr/>
            </p:nvSpPr>
            <p:spPr bwMode="auto">
              <a:xfrm>
                <a:off x="3567472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 smtClean="0">
                    <a:solidFill>
                      <a:srgbClr val="F2F2F3"/>
                    </a:solidFill>
                    <a:latin typeface="FontAwesome" charset="0"/>
                    <a:ea typeface="FontAwesome" charset="0"/>
                    <a:cs typeface="FontAwesome" charset="0"/>
                  </a:rPr>
                  <a:t></a:t>
                </a:r>
                <a:endParaRPr lang="en-US" sz="4000" dirty="0">
                  <a:solidFill>
                    <a:srgbClr val="F2F2F3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  <p:sp>
          <p:nvSpPr>
            <p:cNvPr id="50" name="Shape 276"/>
            <p:cNvSpPr/>
            <p:nvPr/>
          </p:nvSpPr>
          <p:spPr bwMode="auto">
            <a:xfrm>
              <a:off x="2696516" y="3388738"/>
              <a:ext cx="169726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Provenance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195" y="1774241"/>
            <a:ext cx="1910779" cy="1767149"/>
            <a:chOff x="449195" y="2470495"/>
            <a:chExt cx="1910779" cy="1767149"/>
          </a:xfrm>
        </p:grpSpPr>
        <p:sp>
          <p:nvSpPr>
            <p:cNvPr id="52" name="Shape 271"/>
            <p:cNvSpPr/>
            <p:nvPr/>
          </p:nvSpPr>
          <p:spPr bwMode="auto">
            <a:xfrm>
              <a:off x="449195" y="3396388"/>
              <a:ext cx="191077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Reproducible</a:t>
              </a:r>
            </a:p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Science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78" y="2470495"/>
              <a:ext cx="964899" cy="965528"/>
              <a:chOff x="914478" y="2470495"/>
              <a:chExt cx="964899" cy="965528"/>
            </a:xfrm>
          </p:grpSpPr>
          <p:sp>
            <p:nvSpPr>
              <p:cNvPr id="51" name="Shape 269"/>
              <p:cNvSpPr>
                <a:spLocks noChangeArrowheads="1"/>
              </p:cNvSpPr>
              <p:nvPr/>
            </p:nvSpPr>
            <p:spPr bwMode="auto">
              <a:xfrm>
                <a:off x="914478" y="2470495"/>
                <a:ext cx="964899" cy="965528"/>
              </a:xfrm>
              <a:prstGeom prst="ellipse">
                <a:avLst/>
              </a:prstGeom>
              <a:solidFill>
                <a:srgbClr val="3F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>
              <a:xfrm>
                <a:off x="1138755" y="2695087"/>
                <a:ext cx="516345" cy="516345"/>
              </a:xfrm>
              <a:custGeom>
                <a:avLst/>
                <a:gdLst/>
                <a:ahLst/>
                <a:cxnLst/>
                <a:rect l="0" t="0" r="r" b="b"/>
                <a:pathLst>
                  <a:path w="1218" h="1218">
                    <a:moveTo>
                      <a:pt x="811" y="989"/>
                    </a:moveTo>
                    <a:lnTo>
                      <a:pt x="811" y="862"/>
                    </a:lnTo>
                    <a:cubicBezTo>
                      <a:pt x="811" y="854"/>
                      <a:pt x="809" y="849"/>
                      <a:pt x="804" y="844"/>
                    </a:cubicBezTo>
                    <a:cubicBezTo>
                      <a:pt x="799" y="840"/>
                      <a:pt x="793" y="836"/>
                      <a:pt x="786" y="836"/>
                    </a:cubicBezTo>
                    <a:lnTo>
                      <a:pt x="710" y="836"/>
                    </a:lnTo>
                    <a:lnTo>
                      <a:pt x="710" y="431"/>
                    </a:lnTo>
                    <a:cubicBezTo>
                      <a:pt x="710" y="424"/>
                      <a:pt x="707" y="418"/>
                      <a:pt x="702" y="413"/>
                    </a:cubicBezTo>
                    <a:cubicBezTo>
                      <a:pt x="698" y="408"/>
                      <a:pt x="692" y="406"/>
                      <a:pt x="684" y="406"/>
                    </a:cubicBezTo>
                    <a:lnTo>
                      <a:pt x="431" y="406"/>
                    </a:lnTo>
                    <a:cubicBezTo>
                      <a:pt x="424" y="406"/>
                      <a:pt x="418" y="408"/>
                      <a:pt x="413" y="413"/>
                    </a:cubicBezTo>
                    <a:cubicBezTo>
                      <a:pt x="408" y="418"/>
                      <a:pt x="406" y="424"/>
                      <a:pt x="406" y="431"/>
                    </a:cubicBezTo>
                    <a:lnTo>
                      <a:pt x="406" y="558"/>
                    </a:lnTo>
                    <a:cubicBezTo>
                      <a:pt x="406" y="566"/>
                      <a:pt x="408" y="571"/>
                      <a:pt x="413" y="576"/>
                    </a:cubicBezTo>
                    <a:cubicBezTo>
                      <a:pt x="418" y="580"/>
                      <a:pt x="424" y="584"/>
                      <a:pt x="431" y="584"/>
                    </a:cubicBezTo>
                    <a:lnTo>
                      <a:pt x="507" y="584"/>
                    </a:lnTo>
                    <a:lnTo>
                      <a:pt x="507" y="836"/>
                    </a:lnTo>
                    <a:lnTo>
                      <a:pt x="431" y="836"/>
                    </a:lnTo>
                    <a:cubicBezTo>
                      <a:pt x="424" y="836"/>
                      <a:pt x="418" y="840"/>
                      <a:pt x="413" y="844"/>
                    </a:cubicBezTo>
                    <a:cubicBezTo>
                      <a:pt x="408" y="849"/>
                      <a:pt x="406" y="854"/>
                      <a:pt x="406" y="862"/>
                    </a:cubicBezTo>
                    <a:lnTo>
                      <a:pt x="406" y="989"/>
                    </a:lnTo>
                    <a:cubicBezTo>
                      <a:pt x="406" y="996"/>
                      <a:pt x="408" y="1002"/>
                      <a:pt x="413" y="1007"/>
                    </a:cubicBezTo>
                    <a:cubicBezTo>
                      <a:pt x="418" y="1012"/>
                      <a:pt x="424" y="1014"/>
                      <a:pt x="431" y="1014"/>
                    </a:cubicBezTo>
                    <a:lnTo>
                      <a:pt x="786" y="1014"/>
                    </a:lnTo>
                    <a:cubicBezTo>
                      <a:pt x="793" y="1014"/>
                      <a:pt x="799" y="1012"/>
                      <a:pt x="804" y="1007"/>
                    </a:cubicBezTo>
                    <a:cubicBezTo>
                      <a:pt x="809" y="1002"/>
                      <a:pt x="811" y="996"/>
                      <a:pt x="811" y="989"/>
                    </a:cubicBezTo>
                    <a:moveTo>
                      <a:pt x="710" y="279"/>
                    </a:moveTo>
                    <a:lnTo>
                      <a:pt x="710" y="152"/>
                    </a:lnTo>
                    <a:cubicBezTo>
                      <a:pt x="710" y="145"/>
                      <a:pt x="707" y="139"/>
                      <a:pt x="702" y="134"/>
                    </a:cubicBezTo>
                    <a:cubicBezTo>
                      <a:pt x="698" y="129"/>
                      <a:pt x="692" y="127"/>
                      <a:pt x="684" y="127"/>
                    </a:cubicBezTo>
                    <a:lnTo>
                      <a:pt x="533" y="127"/>
                    </a:lnTo>
                    <a:cubicBezTo>
                      <a:pt x="525" y="127"/>
                      <a:pt x="519" y="129"/>
                      <a:pt x="515" y="134"/>
                    </a:cubicBezTo>
                    <a:cubicBezTo>
                      <a:pt x="510" y="139"/>
                      <a:pt x="507" y="145"/>
                      <a:pt x="507" y="152"/>
                    </a:cubicBezTo>
                    <a:lnTo>
                      <a:pt x="507" y="279"/>
                    </a:lnTo>
                    <a:cubicBezTo>
                      <a:pt x="507" y="286"/>
                      <a:pt x="510" y="292"/>
                      <a:pt x="515" y="297"/>
                    </a:cubicBezTo>
                    <a:cubicBezTo>
                      <a:pt x="519" y="301"/>
                      <a:pt x="525" y="304"/>
                      <a:pt x="533" y="304"/>
                    </a:cubicBezTo>
                    <a:lnTo>
                      <a:pt x="684" y="304"/>
                    </a:lnTo>
                    <a:cubicBezTo>
                      <a:pt x="692" y="304"/>
                      <a:pt x="698" y="301"/>
                      <a:pt x="702" y="297"/>
                    </a:cubicBezTo>
                    <a:cubicBezTo>
                      <a:pt x="707" y="292"/>
                      <a:pt x="710" y="286"/>
                      <a:pt x="710" y="279"/>
                    </a:cubicBezTo>
                    <a:moveTo>
                      <a:pt x="1217" y="609"/>
                    </a:moveTo>
                    <a:cubicBezTo>
                      <a:pt x="1217" y="719"/>
                      <a:pt x="1190" y="821"/>
                      <a:pt x="1135" y="914"/>
                    </a:cubicBezTo>
                    <a:cubicBezTo>
                      <a:pt x="1081" y="1008"/>
                      <a:pt x="1008" y="1081"/>
                      <a:pt x="914" y="1135"/>
                    </a:cubicBezTo>
                    <a:cubicBezTo>
                      <a:pt x="821" y="1190"/>
                      <a:pt x="719" y="1217"/>
                      <a:pt x="609" y="1217"/>
                    </a:cubicBezTo>
                    <a:cubicBezTo>
                      <a:pt x="498" y="1217"/>
                      <a:pt x="396" y="1190"/>
                      <a:pt x="303" y="1135"/>
                    </a:cubicBezTo>
                    <a:cubicBezTo>
                      <a:pt x="209" y="1081"/>
                      <a:pt x="136" y="1008"/>
                      <a:pt x="82" y="914"/>
                    </a:cubicBezTo>
                    <a:cubicBezTo>
                      <a:pt x="27" y="821"/>
                      <a:pt x="0" y="719"/>
                      <a:pt x="0" y="609"/>
                    </a:cubicBezTo>
                    <a:cubicBezTo>
                      <a:pt x="0" y="498"/>
                      <a:pt x="27" y="396"/>
                      <a:pt x="82" y="303"/>
                    </a:cubicBezTo>
                    <a:cubicBezTo>
                      <a:pt x="136" y="209"/>
                      <a:pt x="209" y="136"/>
                      <a:pt x="303" y="82"/>
                    </a:cubicBezTo>
                    <a:cubicBezTo>
                      <a:pt x="396" y="27"/>
                      <a:pt x="498" y="0"/>
                      <a:pt x="609" y="0"/>
                    </a:cubicBezTo>
                    <a:cubicBezTo>
                      <a:pt x="719" y="0"/>
                      <a:pt x="821" y="27"/>
                      <a:pt x="914" y="82"/>
                    </a:cubicBezTo>
                    <a:cubicBezTo>
                      <a:pt x="1008" y="136"/>
                      <a:pt x="1081" y="209"/>
                      <a:pt x="1135" y="303"/>
                    </a:cubicBezTo>
                    <a:cubicBezTo>
                      <a:pt x="1190" y="396"/>
                      <a:pt x="1217" y="498"/>
                      <a:pt x="1217" y="609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  <p:txBody>
              <a:bodyPr/>
              <a:lstStyle/>
              <a:p>
                <a:endParaRPr lang="en-US" dirty="0"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067812" y="1774242"/>
            <a:ext cx="1098226" cy="1397817"/>
            <a:chOff x="5067812" y="2470496"/>
            <a:chExt cx="1098226" cy="1397817"/>
          </a:xfrm>
        </p:grpSpPr>
        <p:sp>
          <p:nvSpPr>
            <p:cNvPr id="47" name="Shape 281"/>
            <p:cNvSpPr/>
            <p:nvPr/>
          </p:nvSpPr>
          <p:spPr bwMode="auto">
            <a:xfrm>
              <a:off x="5067812" y="3396389"/>
              <a:ext cx="109822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Citation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33570" y="2470496"/>
              <a:ext cx="964398" cy="965528"/>
              <a:chOff x="5325981" y="2470496"/>
              <a:chExt cx="964398" cy="965528"/>
            </a:xfrm>
          </p:grpSpPr>
          <p:sp>
            <p:nvSpPr>
              <p:cNvPr id="46" name="Shape 279"/>
              <p:cNvSpPr>
                <a:spLocks noChangeArrowheads="1"/>
              </p:cNvSpPr>
              <p:nvPr/>
            </p:nvSpPr>
            <p:spPr bwMode="auto">
              <a:xfrm>
                <a:off x="5325981" y="2470496"/>
                <a:ext cx="964398" cy="965528"/>
              </a:xfrm>
              <a:prstGeom prst="ellipse">
                <a:avLst/>
              </a:prstGeom>
              <a:solidFill>
                <a:srgbClr val="6EB7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5534220" y="2726934"/>
                <a:ext cx="547920" cy="489240"/>
              </a:xfrm>
              <a:custGeom>
                <a:avLst/>
                <a:gdLst/>
                <a:ahLst/>
                <a:cxnLst/>
                <a:rect l="0" t="0" r="r" b="b"/>
                <a:pathLst>
                  <a:path w="1522" h="1359">
                    <a:moveTo>
                      <a:pt x="470" y="679"/>
                    </a:moveTo>
                    <a:cubicBezTo>
                      <a:pt x="384" y="682"/>
                      <a:pt x="314" y="713"/>
                      <a:pt x="259" y="776"/>
                    </a:cubicBezTo>
                    <a:lnTo>
                      <a:pt x="154" y="776"/>
                    </a:lnTo>
                    <a:cubicBezTo>
                      <a:pt x="111" y="776"/>
                      <a:pt x="74" y="765"/>
                      <a:pt x="45" y="745"/>
                    </a:cubicBezTo>
                    <a:cubicBezTo>
                      <a:pt x="15" y="724"/>
                      <a:pt x="0" y="695"/>
                      <a:pt x="0" y="655"/>
                    </a:cubicBezTo>
                    <a:cubicBezTo>
                      <a:pt x="0" y="477"/>
                      <a:pt x="33" y="388"/>
                      <a:pt x="99" y="388"/>
                    </a:cubicBezTo>
                    <a:cubicBezTo>
                      <a:pt x="102" y="388"/>
                      <a:pt x="113" y="393"/>
                      <a:pt x="133" y="404"/>
                    </a:cubicBezTo>
                    <a:cubicBezTo>
                      <a:pt x="153" y="414"/>
                      <a:pt x="178" y="425"/>
                      <a:pt x="210" y="436"/>
                    </a:cubicBezTo>
                    <a:cubicBezTo>
                      <a:pt x="241" y="447"/>
                      <a:pt x="273" y="453"/>
                      <a:pt x="304" y="453"/>
                    </a:cubicBezTo>
                    <a:cubicBezTo>
                      <a:pt x="339" y="453"/>
                      <a:pt x="375" y="447"/>
                      <a:pt x="409" y="435"/>
                    </a:cubicBezTo>
                    <a:cubicBezTo>
                      <a:pt x="407" y="454"/>
                      <a:pt x="405" y="471"/>
                      <a:pt x="405" y="485"/>
                    </a:cubicBezTo>
                    <a:cubicBezTo>
                      <a:pt x="405" y="555"/>
                      <a:pt x="427" y="620"/>
                      <a:pt x="470" y="679"/>
                    </a:cubicBezTo>
                    <a:moveTo>
                      <a:pt x="1318" y="1161"/>
                    </a:moveTo>
                    <a:cubicBezTo>
                      <a:pt x="1318" y="1222"/>
                      <a:pt x="1299" y="1270"/>
                      <a:pt x="1261" y="1304"/>
                    </a:cubicBezTo>
                    <a:cubicBezTo>
                      <a:pt x="1222" y="1339"/>
                      <a:pt x="1171" y="1358"/>
                      <a:pt x="1107" y="1358"/>
                    </a:cubicBezTo>
                    <a:lnTo>
                      <a:pt x="414" y="1358"/>
                    </a:lnTo>
                    <a:cubicBezTo>
                      <a:pt x="350" y="1358"/>
                      <a:pt x="299" y="1339"/>
                      <a:pt x="260" y="1304"/>
                    </a:cubicBezTo>
                    <a:cubicBezTo>
                      <a:pt x="222" y="1270"/>
                      <a:pt x="203" y="1222"/>
                      <a:pt x="203" y="1161"/>
                    </a:cubicBezTo>
                    <a:cubicBezTo>
                      <a:pt x="203" y="1134"/>
                      <a:pt x="204" y="1109"/>
                      <a:pt x="206" y="1083"/>
                    </a:cubicBezTo>
                    <a:cubicBezTo>
                      <a:pt x="208" y="1057"/>
                      <a:pt x="211" y="1030"/>
                      <a:pt x="217" y="1001"/>
                    </a:cubicBezTo>
                    <a:cubicBezTo>
                      <a:pt x="222" y="971"/>
                      <a:pt x="229" y="944"/>
                      <a:pt x="237" y="919"/>
                    </a:cubicBezTo>
                    <a:cubicBezTo>
                      <a:pt x="246" y="893"/>
                      <a:pt x="257" y="868"/>
                      <a:pt x="271" y="844"/>
                    </a:cubicBezTo>
                    <a:cubicBezTo>
                      <a:pt x="286" y="820"/>
                      <a:pt x="303" y="800"/>
                      <a:pt x="321" y="783"/>
                    </a:cubicBezTo>
                    <a:cubicBezTo>
                      <a:pt x="340" y="766"/>
                      <a:pt x="362" y="753"/>
                      <a:pt x="388" y="743"/>
                    </a:cubicBezTo>
                    <a:cubicBezTo>
                      <a:pt x="415" y="733"/>
                      <a:pt x="445" y="728"/>
                      <a:pt x="477" y="728"/>
                    </a:cubicBezTo>
                    <a:cubicBezTo>
                      <a:pt x="482" y="728"/>
                      <a:pt x="494" y="733"/>
                      <a:pt x="511" y="744"/>
                    </a:cubicBezTo>
                    <a:cubicBezTo>
                      <a:pt x="528" y="755"/>
                      <a:pt x="548" y="767"/>
                      <a:pt x="569" y="780"/>
                    </a:cubicBezTo>
                    <a:cubicBezTo>
                      <a:pt x="590" y="794"/>
                      <a:pt x="618" y="806"/>
                      <a:pt x="654" y="816"/>
                    </a:cubicBezTo>
                    <a:cubicBezTo>
                      <a:pt x="689" y="827"/>
                      <a:pt x="725" y="833"/>
                      <a:pt x="761" y="833"/>
                    </a:cubicBezTo>
                    <a:cubicBezTo>
                      <a:pt x="796" y="833"/>
                      <a:pt x="832" y="827"/>
                      <a:pt x="867" y="816"/>
                    </a:cubicBezTo>
                    <a:cubicBezTo>
                      <a:pt x="903" y="806"/>
                      <a:pt x="931" y="794"/>
                      <a:pt x="952" y="780"/>
                    </a:cubicBezTo>
                    <a:cubicBezTo>
                      <a:pt x="973" y="767"/>
                      <a:pt x="993" y="755"/>
                      <a:pt x="1010" y="744"/>
                    </a:cubicBezTo>
                    <a:cubicBezTo>
                      <a:pt x="1027" y="733"/>
                      <a:pt x="1039" y="728"/>
                      <a:pt x="1044" y="728"/>
                    </a:cubicBezTo>
                    <a:cubicBezTo>
                      <a:pt x="1076" y="728"/>
                      <a:pt x="1106" y="733"/>
                      <a:pt x="1133" y="743"/>
                    </a:cubicBezTo>
                    <a:cubicBezTo>
                      <a:pt x="1159" y="753"/>
                      <a:pt x="1182" y="766"/>
                      <a:pt x="1200" y="783"/>
                    </a:cubicBezTo>
                    <a:cubicBezTo>
                      <a:pt x="1219" y="800"/>
                      <a:pt x="1235" y="820"/>
                      <a:pt x="1250" y="844"/>
                    </a:cubicBezTo>
                    <a:cubicBezTo>
                      <a:pt x="1264" y="868"/>
                      <a:pt x="1275" y="893"/>
                      <a:pt x="1284" y="919"/>
                    </a:cubicBezTo>
                    <a:cubicBezTo>
                      <a:pt x="1292" y="944"/>
                      <a:pt x="1299" y="971"/>
                      <a:pt x="1304" y="1001"/>
                    </a:cubicBezTo>
                    <a:cubicBezTo>
                      <a:pt x="1310" y="1030"/>
                      <a:pt x="1313" y="1057"/>
                      <a:pt x="1315" y="1083"/>
                    </a:cubicBezTo>
                    <a:cubicBezTo>
                      <a:pt x="1317" y="1109"/>
                      <a:pt x="1318" y="1134"/>
                      <a:pt x="1318" y="1161"/>
                    </a:cubicBezTo>
                    <a:moveTo>
                      <a:pt x="507" y="194"/>
                    </a:moveTo>
                    <a:cubicBezTo>
                      <a:pt x="507" y="247"/>
                      <a:pt x="488" y="293"/>
                      <a:pt x="448" y="331"/>
                    </a:cubicBezTo>
                    <a:cubicBezTo>
                      <a:pt x="409" y="370"/>
                      <a:pt x="360" y="388"/>
                      <a:pt x="304" y="388"/>
                    </a:cubicBezTo>
                    <a:cubicBezTo>
                      <a:pt x="248" y="388"/>
                      <a:pt x="200" y="370"/>
                      <a:pt x="161" y="331"/>
                    </a:cubicBezTo>
                    <a:cubicBezTo>
                      <a:pt x="121" y="293"/>
                      <a:pt x="102" y="247"/>
                      <a:pt x="102" y="194"/>
                    </a:cubicBezTo>
                    <a:cubicBezTo>
                      <a:pt x="102" y="140"/>
                      <a:pt x="121" y="95"/>
                      <a:pt x="161" y="57"/>
                    </a:cubicBezTo>
                    <a:cubicBezTo>
                      <a:pt x="200" y="19"/>
                      <a:pt x="248" y="0"/>
                      <a:pt x="304" y="0"/>
                    </a:cubicBezTo>
                    <a:cubicBezTo>
                      <a:pt x="360" y="0"/>
                      <a:pt x="409" y="19"/>
                      <a:pt x="448" y="57"/>
                    </a:cubicBezTo>
                    <a:cubicBezTo>
                      <a:pt x="488" y="95"/>
                      <a:pt x="507" y="140"/>
                      <a:pt x="507" y="194"/>
                    </a:cubicBezTo>
                    <a:moveTo>
                      <a:pt x="1065" y="485"/>
                    </a:moveTo>
                    <a:cubicBezTo>
                      <a:pt x="1065" y="565"/>
                      <a:pt x="1034" y="634"/>
                      <a:pt x="975" y="690"/>
                    </a:cubicBezTo>
                    <a:cubicBezTo>
                      <a:pt x="916" y="747"/>
                      <a:pt x="844" y="776"/>
                      <a:pt x="761" y="776"/>
                    </a:cubicBezTo>
                    <a:cubicBezTo>
                      <a:pt x="677" y="776"/>
                      <a:pt x="605" y="747"/>
                      <a:pt x="546" y="690"/>
                    </a:cubicBezTo>
                    <a:cubicBezTo>
                      <a:pt x="487" y="634"/>
                      <a:pt x="456" y="565"/>
                      <a:pt x="456" y="485"/>
                    </a:cubicBezTo>
                    <a:cubicBezTo>
                      <a:pt x="456" y="405"/>
                      <a:pt x="487" y="337"/>
                      <a:pt x="546" y="280"/>
                    </a:cubicBezTo>
                    <a:cubicBezTo>
                      <a:pt x="605" y="223"/>
                      <a:pt x="677" y="194"/>
                      <a:pt x="761" y="194"/>
                    </a:cubicBezTo>
                    <a:cubicBezTo>
                      <a:pt x="844" y="194"/>
                      <a:pt x="916" y="223"/>
                      <a:pt x="975" y="280"/>
                    </a:cubicBezTo>
                    <a:cubicBezTo>
                      <a:pt x="1034" y="337"/>
                      <a:pt x="1065" y="405"/>
                      <a:pt x="1065" y="485"/>
                    </a:cubicBezTo>
                    <a:moveTo>
                      <a:pt x="1521" y="655"/>
                    </a:moveTo>
                    <a:cubicBezTo>
                      <a:pt x="1521" y="695"/>
                      <a:pt x="1506" y="724"/>
                      <a:pt x="1476" y="745"/>
                    </a:cubicBezTo>
                    <a:cubicBezTo>
                      <a:pt x="1447" y="765"/>
                      <a:pt x="1410" y="776"/>
                      <a:pt x="1367" y="776"/>
                    </a:cubicBezTo>
                    <a:lnTo>
                      <a:pt x="1262" y="776"/>
                    </a:lnTo>
                    <a:cubicBezTo>
                      <a:pt x="1207" y="713"/>
                      <a:pt x="1137" y="682"/>
                      <a:pt x="1051" y="679"/>
                    </a:cubicBezTo>
                    <a:cubicBezTo>
                      <a:pt x="1094" y="620"/>
                      <a:pt x="1116" y="555"/>
                      <a:pt x="1116" y="485"/>
                    </a:cubicBezTo>
                    <a:cubicBezTo>
                      <a:pt x="1116" y="471"/>
                      <a:pt x="1114" y="454"/>
                      <a:pt x="1112" y="435"/>
                    </a:cubicBezTo>
                    <a:cubicBezTo>
                      <a:pt x="1146" y="447"/>
                      <a:pt x="1182" y="453"/>
                      <a:pt x="1217" y="453"/>
                    </a:cubicBezTo>
                    <a:cubicBezTo>
                      <a:pt x="1248" y="453"/>
                      <a:pt x="1280" y="447"/>
                      <a:pt x="1311" y="436"/>
                    </a:cubicBezTo>
                    <a:cubicBezTo>
                      <a:pt x="1343" y="425"/>
                      <a:pt x="1368" y="414"/>
                      <a:pt x="1388" y="404"/>
                    </a:cubicBezTo>
                    <a:cubicBezTo>
                      <a:pt x="1408" y="393"/>
                      <a:pt x="1419" y="388"/>
                      <a:pt x="1422" y="388"/>
                    </a:cubicBezTo>
                    <a:cubicBezTo>
                      <a:pt x="1488" y="388"/>
                      <a:pt x="1521" y="477"/>
                      <a:pt x="1521" y="655"/>
                    </a:cubicBezTo>
                    <a:moveTo>
                      <a:pt x="1419" y="194"/>
                    </a:moveTo>
                    <a:cubicBezTo>
                      <a:pt x="1419" y="247"/>
                      <a:pt x="1400" y="293"/>
                      <a:pt x="1360" y="331"/>
                    </a:cubicBezTo>
                    <a:cubicBezTo>
                      <a:pt x="1321" y="370"/>
                      <a:pt x="1273" y="388"/>
                      <a:pt x="1217" y="388"/>
                    </a:cubicBezTo>
                    <a:cubicBezTo>
                      <a:pt x="1161" y="388"/>
                      <a:pt x="1112" y="370"/>
                      <a:pt x="1073" y="331"/>
                    </a:cubicBezTo>
                    <a:cubicBezTo>
                      <a:pt x="1033" y="293"/>
                      <a:pt x="1014" y="247"/>
                      <a:pt x="1014" y="194"/>
                    </a:cubicBezTo>
                    <a:cubicBezTo>
                      <a:pt x="1014" y="140"/>
                      <a:pt x="1033" y="95"/>
                      <a:pt x="1073" y="57"/>
                    </a:cubicBezTo>
                    <a:cubicBezTo>
                      <a:pt x="1112" y="19"/>
                      <a:pt x="1161" y="0"/>
                      <a:pt x="1217" y="0"/>
                    </a:cubicBezTo>
                    <a:cubicBezTo>
                      <a:pt x="1273" y="0"/>
                      <a:pt x="1321" y="19"/>
                      <a:pt x="1360" y="57"/>
                    </a:cubicBezTo>
                    <a:cubicBezTo>
                      <a:pt x="1400" y="95"/>
                      <a:pt x="1419" y="140"/>
                      <a:pt x="1419" y="194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7046632" y="1774242"/>
            <a:ext cx="1372171" cy="1397817"/>
            <a:chOff x="7046632" y="2470496"/>
            <a:chExt cx="1372171" cy="1397817"/>
          </a:xfrm>
        </p:grpSpPr>
        <p:sp>
          <p:nvSpPr>
            <p:cNvPr id="45" name="Shape 286"/>
            <p:cNvSpPr/>
            <p:nvPr/>
          </p:nvSpPr>
          <p:spPr bwMode="auto">
            <a:xfrm>
              <a:off x="7046632" y="3396389"/>
              <a:ext cx="13721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Synthesis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42614" y="2470496"/>
              <a:ext cx="964899" cy="965528"/>
              <a:chOff x="7242614" y="2470496"/>
              <a:chExt cx="964899" cy="965528"/>
            </a:xfrm>
          </p:grpSpPr>
          <p:sp>
            <p:nvSpPr>
              <p:cNvPr id="43" name="Shape 284"/>
              <p:cNvSpPr>
                <a:spLocks noChangeArrowheads="1"/>
              </p:cNvSpPr>
              <p:nvPr/>
            </p:nvSpPr>
            <p:spPr bwMode="auto">
              <a:xfrm>
                <a:off x="7242614" y="2470496"/>
                <a:ext cx="964899" cy="965528"/>
              </a:xfrm>
              <a:prstGeom prst="ellipse">
                <a:avLst/>
              </a:prstGeom>
              <a:solidFill>
                <a:srgbClr val="8CB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27" name="Shape 285"/>
              <p:cNvSpPr>
                <a:spLocks noChangeArrowheads="1"/>
              </p:cNvSpPr>
              <p:nvPr/>
            </p:nvSpPr>
            <p:spPr bwMode="auto">
              <a:xfrm>
                <a:off x="7527093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>
                    <a:solidFill>
                      <a:schemeClr val="bg1">
                        <a:lumMod val="95000"/>
                      </a:schemeClr>
                    </a:solidFill>
                    <a:latin typeface="FontAwesome" charset="0"/>
                    <a:ea typeface="FontAwesome" charset="0"/>
                    <a:cs typeface="FontAwesome" charset="0"/>
                    <a:sym typeface="FontAwesome" charset="0"/>
                  </a:rPr>
                  <a:t>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FontAwesome" charset="0"/>
                  <a:ea typeface="FontAwesome" charset="0"/>
                  <a:cs typeface="FontAwesome" charset="0"/>
                  <a:sym typeface="FontAwesom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48857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531" y="2553433"/>
            <a:ext cx="2464938" cy="1013004"/>
          </a:xfrm>
          <a:prstGeom prst="rect">
            <a:avLst/>
          </a:prstGeom>
        </p:spPr>
      </p:pic>
      <p:pic>
        <p:nvPicPr>
          <p:cNvPr id="12" name="Picture 11" descr="DataCit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9417" y="4431512"/>
            <a:ext cx="1522800" cy="457623"/>
          </a:xfrm>
          <a:prstGeom prst="rect">
            <a:avLst/>
          </a:prstGeom>
        </p:spPr>
      </p:pic>
      <p:pic>
        <p:nvPicPr>
          <p:cNvPr id="13" name="Picture 12" descr="cdl_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920" y="4431512"/>
            <a:ext cx="1266419" cy="457623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>
          <a:xfrm>
            <a:off x="8556783" y="4754248"/>
            <a:ext cx="548700" cy="393964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16" name="Rectangle 15"/>
          <p:cNvSpPr/>
          <p:nvPr/>
        </p:nvSpPr>
        <p:spPr>
          <a:xfrm>
            <a:off x="5798310" y="4754199"/>
            <a:ext cx="3345690" cy="39401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DataONE_Logo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298" y="4431512"/>
            <a:ext cx="1650418" cy="370036"/>
          </a:xfrm>
          <a:prstGeom prst="rect">
            <a:avLst/>
          </a:prstGeom>
        </p:spPr>
      </p:pic>
      <p:pic>
        <p:nvPicPr>
          <p:cNvPr id="18" name="Picture 17" descr="SloanLogo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928" y="4431512"/>
            <a:ext cx="2106912" cy="4576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53870" y="314097"/>
            <a:ext cx="6833879" cy="173284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2700" b="1" dirty="0">
                <a:gradFill flip="none" rotWithShape="1">
                  <a:gsLst>
                    <a:gs pos="0">
                      <a:srgbClr val="074283"/>
                    </a:gs>
                    <a:gs pos="50000">
                      <a:srgbClr val="175968"/>
                    </a:gs>
                    <a:gs pos="100000">
                      <a:srgbClr val="128DD7"/>
                    </a:gs>
                  </a:gsLst>
                  <a:lin ang="0" scaled="1"/>
                  <a:tileRect/>
                </a:gradFill>
                <a:latin typeface="Elevate PERSONAL USE ONLY"/>
                <a:cs typeface="Elevate PERSONAL USE ONLY"/>
              </a:rPr>
              <a:t>Credit where credit is due</a:t>
            </a:r>
          </a:p>
          <a:p>
            <a:pPr algn="ctr"/>
            <a:r>
              <a:rPr lang="en-US" sz="2700" b="1" dirty="0">
                <a:gradFill flip="none" rotWithShape="1">
                  <a:gsLst>
                    <a:gs pos="0">
                      <a:srgbClr val="074283"/>
                    </a:gs>
                    <a:gs pos="50000">
                      <a:srgbClr val="175968"/>
                    </a:gs>
                    <a:gs pos="100000">
                      <a:srgbClr val="128DD7"/>
                    </a:gs>
                  </a:gsLst>
                  <a:lin ang="0" scaled="1"/>
                  <a:tileRect/>
                </a:gradFill>
                <a:latin typeface="Elevate PERSONAL USE ONLY"/>
                <a:cs typeface="Elevate PERSONAL USE ONLY"/>
              </a:rPr>
              <a:t> </a:t>
            </a:r>
          </a:p>
          <a:p>
            <a:pPr algn="ctr"/>
            <a:r>
              <a:rPr lang="en-US" sz="2700" b="1" dirty="0">
                <a:gradFill flip="none" rotWithShape="1">
                  <a:gsLst>
                    <a:gs pos="0">
                      <a:srgbClr val="074283"/>
                    </a:gs>
                    <a:gs pos="50000">
                      <a:srgbClr val="175968"/>
                    </a:gs>
                    <a:gs pos="100000">
                      <a:srgbClr val="128DD7"/>
                    </a:gs>
                  </a:gsLst>
                  <a:lin ang="0" scaled="1"/>
                  <a:tileRect/>
                </a:gradFill>
                <a:latin typeface="Elevate PERSONAL USE ONLY"/>
                <a:cs typeface="Elevate PERSONAL USE ONLY"/>
              </a:rPr>
              <a:t>Indexing and exposing data citations </a:t>
            </a:r>
          </a:p>
          <a:p>
            <a:pPr algn="ctr"/>
            <a:r>
              <a:rPr lang="en-US" sz="2700" b="1" dirty="0">
                <a:gradFill flip="none" rotWithShape="1">
                  <a:gsLst>
                    <a:gs pos="0">
                      <a:srgbClr val="074283"/>
                    </a:gs>
                    <a:gs pos="50000">
                      <a:srgbClr val="175968"/>
                    </a:gs>
                    <a:gs pos="100000">
                      <a:srgbClr val="128DD7"/>
                    </a:gs>
                  </a:gsLst>
                  <a:lin ang="0" scaled="1"/>
                  <a:tileRect/>
                </a:gradFill>
                <a:latin typeface="Elevate PERSONAL USE ONLY"/>
                <a:cs typeface="Elevate PERSONAL USE ONLY"/>
              </a:rPr>
              <a:t>in international data repository networks</a:t>
            </a:r>
          </a:p>
        </p:txBody>
      </p:sp>
    </p:spTree>
    <p:extLst>
      <p:ext uri="{BB962C8B-B14F-4D97-AF65-F5344CB8AC3E}">
        <p14:creationId xmlns:p14="http://schemas.microsoft.com/office/powerpoint/2010/main" val="242145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1744264" y="1040844"/>
            <a:ext cx="7091811" cy="3170666"/>
          </a:xfrm>
        </p:spPr>
        <p:txBody>
          <a:bodyPr/>
          <a:lstStyle/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1</a:t>
            </a:r>
            <a:r>
              <a:rPr lang="en-US" sz="2800" dirty="0"/>
              <a:t>. </a:t>
            </a:r>
            <a:r>
              <a:rPr lang="en-US" sz="2800" dirty="0" smtClean="0"/>
              <a:t>Importance of data citation</a:t>
            </a:r>
            <a:endParaRPr lang="en-US" sz="2800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2</a:t>
            </a:r>
            <a:r>
              <a:rPr lang="en-US" sz="2800" dirty="0"/>
              <a:t>. </a:t>
            </a:r>
            <a:r>
              <a:rPr lang="en-US" sz="2800" b="1" dirty="0"/>
              <a:t>Credit and </a:t>
            </a:r>
            <a:r>
              <a:rPr lang="en-US" sz="2800" b="1" dirty="0" smtClean="0"/>
              <a:t>Attribution</a:t>
            </a:r>
            <a:endParaRPr lang="en-US" sz="2800" b="1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3</a:t>
            </a:r>
            <a:r>
              <a:rPr lang="en-US" sz="2800" dirty="0"/>
              <a:t>. </a:t>
            </a:r>
            <a:r>
              <a:rPr lang="en-US" sz="2800" b="1" dirty="0" smtClean="0"/>
              <a:t>Evidence</a:t>
            </a:r>
            <a:endParaRPr lang="en-US" sz="2800" b="1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4</a:t>
            </a:r>
            <a:r>
              <a:rPr lang="en-US" sz="2800" dirty="0"/>
              <a:t>. Unique </a:t>
            </a:r>
            <a:r>
              <a:rPr lang="en-US" sz="2800" dirty="0" smtClean="0"/>
              <a:t>Identification</a:t>
            </a:r>
            <a:endParaRPr lang="en-US" sz="2800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/>
              <a:t>5. </a:t>
            </a:r>
            <a:r>
              <a:rPr lang="en-US" sz="2800" dirty="0" smtClean="0"/>
              <a:t>Access</a:t>
            </a:r>
            <a:endParaRPr lang="en-US" sz="2800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6</a:t>
            </a:r>
            <a:r>
              <a:rPr lang="en-US" sz="2800" dirty="0"/>
              <a:t>. </a:t>
            </a:r>
            <a:r>
              <a:rPr lang="en-US" sz="2800" b="1" dirty="0" smtClean="0"/>
              <a:t>Persistence</a:t>
            </a:r>
            <a:endParaRPr lang="en-US" sz="2800" b="1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7</a:t>
            </a:r>
            <a:r>
              <a:rPr lang="en-US" sz="2800" dirty="0"/>
              <a:t>. </a:t>
            </a:r>
            <a:r>
              <a:rPr lang="en-US" sz="2800" b="1" dirty="0"/>
              <a:t>Specificity</a:t>
            </a:r>
            <a:r>
              <a:rPr lang="en-US" sz="2800" dirty="0"/>
              <a:t> and </a:t>
            </a:r>
            <a:r>
              <a:rPr lang="en-US" sz="2800" dirty="0" smtClean="0"/>
              <a:t>Verifiability</a:t>
            </a:r>
            <a:endParaRPr lang="en-US" sz="2800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8</a:t>
            </a:r>
            <a:r>
              <a:rPr lang="en-US" sz="2800" dirty="0"/>
              <a:t>. Interoperability and </a:t>
            </a:r>
            <a:r>
              <a:rPr lang="en-US" sz="2800" dirty="0" smtClean="0"/>
              <a:t>Flexibility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Force11 Data Citation Principles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840486"/>
            <a:ext cx="6695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Joint </a:t>
            </a:r>
            <a:r>
              <a:rPr lang="en-US" sz="1400" dirty="0"/>
              <a:t>Declaration of Data Citation </a:t>
            </a:r>
            <a:r>
              <a:rPr lang="en-US" sz="1400" dirty="0" smtClean="0"/>
              <a:t>Principles, https</a:t>
            </a:r>
            <a:r>
              <a:rPr lang="en-US" sz="1400" dirty="0"/>
              <a:t>://</a:t>
            </a:r>
            <a:r>
              <a:rPr lang="en-US" sz="1400" dirty="0" err="1"/>
              <a:t>doi.org</a:t>
            </a:r>
            <a:r>
              <a:rPr lang="en-US" sz="1400" dirty="0"/>
              <a:t>/10.25490/a97f-egyk</a:t>
            </a:r>
          </a:p>
        </p:txBody>
      </p:sp>
    </p:spTree>
    <p:extLst>
      <p:ext uri="{BB962C8B-B14F-4D97-AF65-F5344CB8AC3E}">
        <p14:creationId xmlns:p14="http://schemas.microsoft.com/office/powerpoint/2010/main" val="11663074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89138" y="1323936"/>
            <a:ext cx="5529771" cy="3170666"/>
          </a:xfrm>
        </p:spPr>
        <p:txBody>
          <a:bodyPr/>
          <a:lstStyle/>
          <a:p>
            <a:pPr marL="0" indent="0"/>
            <a:r>
              <a:rPr lang="en-US" dirty="0"/>
              <a:t>When a user cites a pub, we know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/>
          </a:p>
          <a:p>
            <a:pPr lvl="1">
              <a:tabLst>
                <a:tab pos="5568910" algn="l"/>
              </a:tabLst>
            </a:pPr>
            <a:r>
              <a:rPr lang="en-US" b="1" dirty="0"/>
              <a:t>Which data </a:t>
            </a:r>
            <a:r>
              <a:rPr lang="en-US" dirty="0"/>
              <a:t>produced it</a:t>
            </a:r>
          </a:p>
          <a:p>
            <a:pPr lvl="1"/>
            <a:r>
              <a:rPr lang="en-US" b="1" dirty="0"/>
              <a:t>What software </a:t>
            </a:r>
            <a:r>
              <a:rPr lang="en-US" dirty="0"/>
              <a:t>produced it</a:t>
            </a:r>
          </a:p>
          <a:p>
            <a:pPr lvl="1"/>
            <a:r>
              <a:rPr lang="en-US" dirty="0"/>
              <a:t>What was </a:t>
            </a:r>
            <a:r>
              <a:rPr lang="en-US" b="1" dirty="0"/>
              <a:t>derived</a:t>
            </a:r>
            <a:r>
              <a:rPr lang="en-US" dirty="0"/>
              <a:t> from it</a:t>
            </a:r>
          </a:p>
          <a:p>
            <a:pPr lvl="1"/>
            <a:r>
              <a:rPr lang="en-US" b="1" dirty="0"/>
              <a:t>Who to credit </a:t>
            </a:r>
            <a:r>
              <a:rPr lang="en-US" dirty="0"/>
              <a:t>down the attribution </a:t>
            </a:r>
            <a:r>
              <a:rPr lang="en-US" dirty="0" smtClean="0"/>
              <a:t>stack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See: Katz </a:t>
            </a:r>
            <a:r>
              <a:rPr lang="en-US" dirty="0"/>
              <a:t>&amp; Smith. 2014. </a:t>
            </a:r>
            <a:r>
              <a:rPr lang="en-US" b="1" dirty="0"/>
              <a:t>Implementing Transitive Credit with JSON-LD</a:t>
            </a:r>
            <a:r>
              <a:rPr lang="en-US" dirty="0"/>
              <a:t>. arXiv:1407.51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Transitive Credit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1" name="Picture 10" descr="prov-view-panel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3974" y="220415"/>
            <a:ext cx="2031553" cy="47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19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75"/>
          <p:cNvSpPr/>
          <p:nvPr/>
        </p:nvSpPr>
        <p:spPr>
          <a:xfrm>
            <a:off x="938389" y="2952741"/>
            <a:ext cx="2398890" cy="55861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1" name="Shape 75"/>
          <p:cNvSpPr/>
          <p:nvPr/>
        </p:nvSpPr>
        <p:spPr>
          <a:xfrm>
            <a:off x="938389" y="3603012"/>
            <a:ext cx="2398890" cy="55861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2" name="Shape 75"/>
          <p:cNvSpPr/>
          <p:nvPr/>
        </p:nvSpPr>
        <p:spPr>
          <a:xfrm>
            <a:off x="3400777" y="2747153"/>
            <a:ext cx="1474612" cy="1617219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4" name="Shape 75"/>
          <p:cNvSpPr/>
          <p:nvPr/>
        </p:nvSpPr>
        <p:spPr>
          <a:xfrm>
            <a:off x="4972182" y="2747153"/>
            <a:ext cx="1474612" cy="1617219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5" name="Shape 75"/>
          <p:cNvSpPr/>
          <p:nvPr/>
        </p:nvSpPr>
        <p:spPr>
          <a:xfrm>
            <a:off x="6520745" y="3022756"/>
            <a:ext cx="1593145" cy="55861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6" name="Shape 75"/>
          <p:cNvSpPr/>
          <p:nvPr/>
        </p:nvSpPr>
        <p:spPr>
          <a:xfrm>
            <a:off x="6520745" y="3683200"/>
            <a:ext cx="1593145" cy="55861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Citing multi-generational workflows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C25BB-CD9E-8B4B-903C-80BCA5EE16D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20797" y="307946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797" y="3290332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20797" y="369454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20797" y="391395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23503" y="318400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868092" y="3802128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17" name="Pentagon 16"/>
          <p:cNvSpPr/>
          <p:nvPr/>
        </p:nvSpPr>
        <p:spPr>
          <a:xfrm>
            <a:off x="1868092" y="3157520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18" name="Pentagon 17"/>
          <p:cNvSpPr/>
          <p:nvPr/>
        </p:nvSpPr>
        <p:spPr>
          <a:xfrm>
            <a:off x="3448146" y="3479824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176702" y="282762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76702" y="30531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623503" y="383120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176702" y="327873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176702" y="350429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176702" y="372984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176702" y="395540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76702" y="418095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5035130" y="3479824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751819" y="282726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751819" y="305281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751819" y="327837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751819" y="350392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751819" y="372948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51819" y="395504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751819" y="4180595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Pentagon 36"/>
          <p:cNvSpPr/>
          <p:nvPr/>
        </p:nvSpPr>
        <p:spPr>
          <a:xfrm>
            <a:off x="6612341" y="3882317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38" name="Pentagon 37"/>
          <p:cNvSpPr/>
          <p:nvPr/>
        </p:nvSpPr>
        <p:spPr>
          <a:xfrm>
            <a:off x="6612341" y="3237710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7367747" y="325627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367747" y="39034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Folded Corner 11"/>
          <p:cNvSpPr/>
          <p:nvPr/>
        </p:nvSpPr>
        <p:spPr>
          <a:xfrm rot="16200000">
            <a:off x="7158616" y="1480412"/>
            <a:ext cx="1106222" cy="814230"/>
          </a:xfrm>
          <a:prstGeom prst="foldedCorner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476950" y="1687730"/>
            <a:ext cx="523328" cy="346267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1F497D"/>
                </a:solidFill>
              </a:rPr>
              <a:t>doi</a:t>
            </a:r>
            <a:r>
              <a:rPr lang="en-US" sz="1800" dirty="0">
                <a:solidFill>
                  <a:srgbClr val="1F497D"/>
                </a:solidFill>
              </a:rPr>
              <a:t>: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720324" y="2528228"/>
            <a:ext cx="0" cy="417091"/>
          </a:xfrm>
          <a:prstGeom prst="line">
            <a:avLst/>
          </a:prstGeom>
          <a:ln w="28575" cmpd="sng">
            <a:solidFill>
              <a:srgbClr val="1F497D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98025" y="987847"/>
            <a:ext cx="1844598" cy="346267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>
                <a:solidFill>
                  <a:srgbClr val="1F497D"/>
                </a:solidFill>
              </a:rPr>
              <a:t>Citation in paper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190180" y="2034299"/>
            <a:ext cx="0" cy="855509"/>
          </a:xfrm>
          <a:prstGeom prst="line">
            <a:avLst/>
          </a:prstGeom>
          <a:ln w="28575" cmpd="sng">
            <a:solidFill>
              <a:srgbClr val="1F497D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284165" y="1030077"/>
            <a:ext cx="1812035" cy="901080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>
                <a:solidFill>
                  <a:srgbClr val="1F497D"/>
                </a:solidFill>
              </a:rPr>
              <a:t>Transitive Credit</a:t>
            </a:r>
          </a:p>
          <a:p>
            <a:pPr algn="ctr"/>
            <a:r>
              <a:rPr lang="en-US" sz="1800" dirty="0">
                <a:solidFill>
                  <a:srgbClr val="1F497D"/>
                </a:solidFill>
              </a:rPr>
              <a:t>Via</a:t>
            </a:r>
          </a:p>
          <a:p>
            <a:pPr algn="ctr"/>
            <a:r>
              <a:rPr lang="en-US" sz="1800" dirty="0">
                <a:solidFill>
                  <a:srgbClr val="1F497D"/>
                </a:solidFill>
              </a:rPr>
              <a:t>Provenance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5843" y="2636329"/>
            <a:ext cx="1215754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A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9507" y="4180956"/>
            <a:ext cx="1208425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</a:t>
            </a:r>
            <a:r>
              <a:rPr lang="en-US" dirty="0">
                <a:solidFill>
                  <a:srgbClr val="1F497D"/>
                </a:solidFill>
              </a:rPr>
              <a:t>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05195" y="2425335"/>
            <a:ext cx="1221825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C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76599" y="2425335"/>
            <a:ext cx="1221825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D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8684" y="2702591"/>
            <a:ext cx="1194781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E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41022" y="4253583"/>
            <a:ext cx="1190106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F</a:t>
            </a:r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555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Evolution of the Living Paper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10" name="Shape 308"/>
          <p:cNvGraphicFramePr/>
          <p:nvPr>
            <p:extLst>
              <p:ext uri="{D42A27DB-BD31-4B8C-83A1-F6EECF244321}">
                <p14:modId xmlns:p14="http://schemas.microsoft.com/office/powerpoint/2010/main" val="2215079446"/>
              </p:ext>
            </p:extLst>
          </p:nvPr>
        </p:nvGraphicFramePr>
        <p:xfrm>
          <a:off x="2879658" y="1826273"/>
          <a:ext cx="5442600" cy="135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0650"/>
                <a:gridCol w="1360650"/>
                <a:gridCol w="1360650"/>
                <a:gridCol w="1360650"/>
              </a:tblGrid>
              <a:tr h="4524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r>
                        <a:rPr lang="en-US" sz="1400" baseline="300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st</a:t>
                      </a:r>
                      <a:r>
                        <a:rPr lang="en-US" sz="1400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Gen</a:t>
                      </a:r>
                      <a:endParaRPr lang="en" sz="14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Prose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4524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r>
                        <a:rPr lang="en-US" sz="1400" baseline="300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nd</a:t>
                      </a: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Gen</a:t>
                      </a:r>
                      <a:endParaRPr lang="en" sz="14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Prose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+ Data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4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r>
                        <a:rPr lang="en-US" sz="1400" baseline="300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rd</a:t>
                      </a: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Gen</a:t>
                      </a:r>
                      <a:endParaRPr lang="en" sz="14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Prose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+ Data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+ Code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1" name="Shape 129"/>
          <p:cNvSpPr txBox="1">
            <a:spLocks/>
          </p:cNvSpPr>
          <p:nvPr/>
        </p:nvSpPr>
        <p:spPr>
          <a:xfrm>
            <a:off x="2879658" y="956254"/>
            <a:ext cx="3517200" cy="730125"/>
          </a:xfrm>
          <a:prstGeom prst="rect">
            <a:avLst/>
          </a:prstGeom>
          <a:noFill/>
          <a:ln>
            <a:noFill/>
          </a:ln>
        </p:spPr>
        <p:txBody>
          <a:bodyPr wrap="square" lIns="91417" tIns="91417" rIns="91417" bIns="9141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 smtClean="0">
                <a:solidFill>
                  <a:srgbClr val="882818"/>
                </a:solidFill>
                <a:latin typeface="Raleway"/>
                <a:cs typeface="Raleway"/>
              </a:rPr>
              <a:t>Scholarly Publications</a:t>
            </a:r>
            <a:endParaRPr lang="en" dirty="0">
              <a:solidFill>
                <a:srgbClr val="882818"/>
              </a:solidFill>
              <a:latin typeface="Raleway"/>
              <a:cs typeface="Raleway"/>
            </a:endParaRP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469745" y="4189775"/>
            <a:ext cx="2084294" cy="457200"/>
            <a:chOff x="5428762" y="169353"/>
            <a:chExt cx="3285112" cy="720605"/>
          </a:xfrm>
        </p:grpSpPr>
        <p:sp>
          <p:nvSpPr>
            <p:cNvPr id="15" name="Rounded Rectangle 14"/>
            <p:cNvSpPr/>
            <p:nvPr/>
          </p:nvSpPr>
          <p:spPr>
            <a:xfrm>
              <a:off x="5428762" y="169353"/>
              <a:ext cx="3223090" cy="720605"/>
            </a:xfrm>
            <a:prstGeom prst="roundRect">
              <a:avLst>
                <a:gd name="adj" fmla="val 9400"/>
              </a:avLst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527047" y="229492"/>
              <a:ext cx="3186827" cy="569954"/>
              <a:chOff x="5527047" y="229492"/>
              <a:chExt cx="3186827" cy="569954"/>
            </a:xfrm>
          </p:grpSpPr>
          <p:pic>
            <p:nvPicPr>
              <p:cNvPr id="17" name="Picture 16" descr="whole_tale_logo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7047" y="229492"/>
                <a:ext cx="557801" cy="557801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6075043" y="241587"/>
                <a:ext cx="2638831" cy="557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00" spc="300" dirty="0">
                    <a:solidFill>
                      <a:schemeClr val="bg1"/>
                    </a:solidFill>
                    <a:latin typeface="Avenir Book"/>
                    <a:cs typeface="Avenir Book"/>
                  </a:rPr>
                  <a:t>WHOLE</a:t>
                </a:r>
                <a:r>
                  <a:rPr lang="en-US" sz="1700" cap="small" spc="300" dirty="0">
                    <a:solidFill>
                      <a:schemeClr val="bg1"/>
                    </a:solidFill>
                    <a:latin typeface="Avenir Book"/>
                    <a:cs typeface="Avenir Book"/>
                  </a:rPr>
                  <a:t>tale</a:t>
                </a: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049" y="3384632"/>
            <a:ext cx="1988531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95" y="765806"/>
            <a:ext cx="1999321" cy="260162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1" name="Rectangle 20"/>
          <p:cNvSpPr/>
          <p:nvPr/>
        </p:nvSpPr>
        <p:spPr>
          <a:xfrm>
            <a:off x="2879658" y="4094903"/>
            <a:ext cx="5442600" cy="650518"/>
          </a:xfrm>
          <a:prstGeom prst="rect">
            <a:avLst/>
          </a:prstGeom>
          <a:solidFill>
            <a:srgbClr val="F3F3F3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dirty="0"/>
          </a:p>
        </p:txBody>
      </p:sp>
      <p:sp>
        <p:nvSpPr>
          <p:cNvPr id="22" name="Shape 129"/>
          <p:cNvSpPr txBox="1">
            <a:spLocks/>
          </p:cNvSpPr>
          <p:nvPr/>
        </p:nvSpPr>
        <p:spPr>
          <a:xfrm>
            <a:off x="2879658" y="4103473"/>
            <a:ext cx="5442600" cy="692543"/>
          </a:xfrm>
          <a:prstGeom prst="rect">
            <a:avLst/>
          </a:prstGeom>
          <a:noFill/>
          <a:ln>
            <a:noFill/>
          </a:ln>
        </p:spPr>
        <p:txBody>
          <a:bodyPr wrap="square" lIns="91417" tIns="91417" rIns="91417" bIns="9141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2000" dirty="0">
                <a:solidFill>
                  <a:srgbClr val="882818"/>
                </a:solidFill>
                <a:latin typeface="Raleway"/>
                <a:cs typeface="Raleway"/>
              </a:rPr>
              <a:t>Prose + Data + Code + </a:t>
            </a:r>
            <a:r>
              <a:rPr lang="en-US" sz="2000" b="1" dirty="0">
                <a:solidFill>
                  <a:srgbClr val="882818"/>
                </a:solidFill>
                <a:latin typeface="Raleway"/>
                <a:cs typeface="Raleway"/>
              </a:rPr>
              <a:t>Provenance + Execution Environment</a:t>
            </a:r>
            <a:endParaRPr lang="en" sz="2000" b="1" dirty="0">
              <a:solidFill>
                <a:srgbClr val="882818"/>
              </a:solidFill>
              <a:latin typeface="Raleway"/>
              <a:cs typeface="Raleway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9658" y="3324969"/>
            <a:ext cx="5442600" cy="650518"/>
          </a:xfrm>
          <a:prstGeom prst="rect">
            <a:avLst/>
          </a:prstGeom>
          <a:solidFill>
            <a:srgbClr val="F3F3F3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dirty="0"/>
          </a:p>
        </p:txBody>
      </p:sp>
      <p:sp>
        <p:nvSpPr>
          <p:cNvPr id="24" name="Shape 129"/>
          <p:cNvSpPr txBox="1">
            <a:spLocks/>
          </p:cNvSpPr>
          <p:nvPr/>
        </p:nvSpPr>
        <p:spPr>
          <a:xfrm>
            <a:off x="2879658" y="3300676"/>
            <a:ext cx="5442600" cy="692543"/>
          </a:xfrm>
          <a:prstGeom prst="rect">
            <a:avLst/>
          </a:prstGeom>
          <a:noFill/>
          <a:ln>
            <a:noFill/>
          </a:ln>
        </p:spPr>
        <p:txBody>
          <a:bodyPr wrap="square" lIns="91417" tIns="91417" rIns="91417" bIns="9141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2000" dirty="0">
                <a:solidFill>
                  <a:srgbClr val="882818"/>
                </a:solidFill>
                <a:latin typeface="Raleway"/>
                <a:cs typeface="Raleway"/>
              </a:rPr>
              <a:t>Prose + Data + Code + </a:t>
            </a:r>
            <a:r>
              <a:rPr lang="en-US" sz="2000" b="1" dirty="0">
                <a:solidFill>
                  <a:srgbClr val="882818"/>
                </a:solidFill>
                <a:latin typeface="Raleway"/>
                <a:cs typeface="Raleway"/>
              </a:rPr>
              <a:t>Provenance</a:t>
            </a:r>
            <a:endParaRPr lang="en" sz="2000" b="1" dirty="0">
              <a:solidFill>
                <a:srgbClr val="882818"/>
              </a:solidFill>
              <a:latin typeface="Raleway"/>
              <a:cs typeface="Raleway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2237" y="694937"/>
            <a:ext cx="6718101" cy="286751"/>
          </a:xfrm>
        </p:spPr>
        <p:txBody>
          <a:bodyPr/>
          <a:lstStyle/>
          <a:p>
            <a:endParaRPr lang="en" dirty="0">
              <a:solidFill>
                <a:srgbClr val="882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8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/>
          </p:cNvSpPr>
          <p:nvPr/>
        </p:nvSpPr>
        <p:spPr>
          <a:xfrm>
            <a:off x="6755729" y="1630846"/>
            <a:ext cx="1949688" cy="1949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96516" y="1774242"/>
            <a:ext cx="1697261" cy="1390166"/>
            <a:chOff x="2696516" y="2470496"/>
            <a:chExt cx="1697261" cy="1390166"/>
          </a:xfrm>
        </p:grpSpPr>
        <p:grpSp>
          <p:nvGrpSpPr>
            <p:cNvPr id="10" name="Group 9"/>
            <p:cNvGrpSpPr/>
            <p:nvPr/>
          </p:nvGrpSpPr>
          <p:grpSpPr>
            <a:xfrm>
              <a:off x="3024024" y="2470496"/>
              <a:ext cx="964899" cy="965528"/>
              <a:chOff x="3246300" y="2470496"/>
              <a:chExt cx="964899" cy="965528"/>
            </a:xfrm>
          </p:grpSpPr>
          <p:sp>
            <p:nvSpPr>
              <p:cNvPr id="48" name="Shape 274"/>
              <p:cNvSpPr>
                <a:spLocks noChangeArrowheads="1"/>
              </p:cNvSpPr>
              <p:nvPr/>
            </p:nvSpPr>
            <p:spPr bwMode="auto">
              <a:xfrm>
                <a:off x="3246300" y="2470496"/>
                <a:ext cx="964899" cy="965528"/>
              </a:xfrm>
              <a:prstGeom prst="ellipse">
                <a:avLst/>
              </a:prstGeom>
              <a:solidFill>
                <a:srgbClr val="659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49" name="Shape 275"/>
              <p:cNvSpPr>
                <a:spLocks noChangeArrowheads="1"/>
              </p:cNvSpPr>
              <p:nvPr/>
            </p:nvSpPr>
            <p:spPr bwMode="auto">
              <a:xfrm>
                <a:off x="3567472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 smtClean="0">
                    <a:solidFill>
                      <a:srgbClr val="F2F2F3"/>
                    </a:solidFill>
                    <a:latin typeface="FontAwesome" charset="0"/>
                    <a:ea typeface="FontAwesome" charset="0"/>
                    <a:cs typeface="FontAwesome" charset="0"/>
                  </a:rPr>
                  <a:t></a:t>
                </a:r>
                <a:endParaRPr lang="en-US" sz="4000" dirty="0">
                  <a:solidFill>
                    <a:srgbClr val="F2F2F3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  <p:sp>
          <p:nvSpPr>
            <p:cNvPr id="50" name="Shape 276"/>
            <p:cNvSpPr/>
            <p:nvPr/>
          </p:nvSpPr>
          <p:spPr bwMode="auto">
            <a:xfrm>
              <a:off x="2696516" y="3388738"/>
              <a:ext cx="169726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Provenance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195" y="1774241"/>
            <a:ext cx="1910779" cy="1767149"/>
            <a:chOff x="449195" y="2470495"/>
            <a:chExt cx="1910779" cy="1767149"/>
          </a:xfrm>
        </p:grpSpPr>
        <p:sp>
          <p:nvSpPr>
            <p:cNvPr id="52" name="Shape 271"/>
            <p:cNvSpPr/>
            <p:nvPr/>
          </p:nvSpPr>
          <p:spPr bwMode="auto">
            <a:xfrm>
              <a:off x="449195" y="3396388"/>
              <a:ext cx="191077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Reproducible</a:t>
              </a:r>
            </a:p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Science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78" y="2470495"/>
              <a:ext cx="964899" cy="965528"/>
              <a:chOff x="914478" y="2470495"/>
              <a:chExt cx="964899" cy="965528"/>
            </a:xfrm>
          </p:grpSpPr>
          <p:sp>
            <p:nvSpPr>
              <p:cNvPr id="51" name="Shape 269"/>
              <p:cNvSpPr>
                <a:spLocks noChangeArrowheads="1"/>
              </p:cNvSpPr>
              <p:nvPr/>
            </p:nvSpPr>
            <p:spPr bwMode="auto">
              <a:xfrm>
                <a:off x="914478" y="2470495"/>
                <a:ext cx="964899" cy="965528"/>
              </a:xfrm>
              <a:prstGeom prst="ellipse">
                <a:avLst/>
              </a:prstGeom>
              <a:solidFill>
                <a:srgbClr val="3F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>
              <a:xfrm>
                <a:off x="1138755" y="2695087"/>
                <a:ext cx="516345" cy="516345"/>
              </a:xfrm>
              <a:custGeom>
                <a:avLst/>
                <a:gdLst/>
                <a:ahLst/>
                <a:cxnLst/>
                <a:rect l="0" t="0" r="r" b="b"/>
                <a:pathLst>
                  <a:path w="1218" h="1218">
                    <a:moveTo>
                      <a:pt x="811" y="989"/>
                    </a:moveTo>
                    <a:lnTo>
                      <a:pt x="811" y="862"/>
                    </a:lnTo>
                    <a:cubicBezTo>
                      <a:pt x="811" y="854"/>
                      <a:pt x="809" y="849"/>
                      <a:pt x="804" y="844"/>
                    </a:cubicBezTo>
                    <a:cubicBezTo>
                      <a:pt x="799" y="840"/>
                      <a:pt x="793" y="836"/>
                      <a:pt x="786" y="836"/>
                    </a:cubicBezTo>
                    <a:lnTo>
                      <a:pt x="710" y="836"/>
                    </a:lnTo>
                    <a:lnTo>
                      <a:pt x="710" y="431"/>
                    </a:lnTo>
                    <a:cubicBezTo>
                      <a:pt x="710" y="424"/>
                      <a:pt x="707" y="418"/>
                      <a:pt x="702" y="413"/>
                    </a:cubicBezTo>
                    <a:cubicBezTo>
                      <a:pt x="698" y="408"/>
                      <a:pt x="692" y="406"/>
                      <a:pt x="684" y="406"/>
                    </a:cubicBezTo>
                    <a:lnTo>
                      <a:pt x="431" y="406"/>
                    </a:lnTo>
                    <a:cubicBezTo>
                      <a:pt x="424" y="406"/>
                      <a:pt x="418" y="408"/>
                      <a:pt x="413" y="413"/>
                    </a:cubicBezTo>
                    <a:cubicBezTo>
                      <a:pt x="408" y="418"/>
                      <a:pt x="406" y="424"/>
                      <a:pt x="406" y="431"/>
                    </a:cubicBezTo>
                    <a:lnTo>
                      <a:pt x="406" y="558"/>
                    </a:lnTo>
                    <a:cubicBezTo>
                      <a:pt x="406" y="566"/>
                      <a:pt x="408" y="571"/>
                      <a:pt x="413" y="576"/>
                    </a:cubicBezTo>
                    <a:cubicBezTo>
                      <a:pt x="418" y="580"/>
                      <a:pt x="424" y="584"/>
                      <a:pt x="431" y="584"/>
                    </a:cubicBezTo>
                    <a:lnTo>
                      <a:pt x="507" y="584"/>
                    </a:lnTo>
                    <a:lnTo>
                      <a:pt x="507" y="836"/>
                    </a:lnTo>
                    <a:lnTo>
                      <a:pt x="431" y="836"/>
                    </a:lnTo>
                    <a:cubicBezTo>
                      <a:pt x="424" y="836"/>
                      <a:pt x="418" y="840"/>
                      <a:pt x="413" y="844"/>
                    </a:cubicBezTo>
                    <a:cubicBezTo>
                      <a:pt x="408" y="849"/>
                      <a:pt x="406" y="854"/>
                      <a:pt x="406" y="862"/>
                    </a:cubicBezTo>
                    <a:lnTo>
                      <a:pt x="406" y="989"/>
                    </a:lnTo>
                    <a:cubicBezTo>
                      <a:pt x="406" y="996"/>
                      <a:pt x="408" y="1002"/>
                      <a:pt x="413" y="1007"/>
                    </a:cubicBezTo>
                    <a:cubicBezTo>
                      <a:pt x="418" y="1012"/>
                      <a:pt x="424" y="1014"/>
                      <a:pt x="431" y="1014"/>
                    </a:cubicBezTo>
                    <a:lnTo>
                      <a:pt x="786" y="1014"/>
                    </a:lnTo>
                    <a:cubicBezTo>
                      <a:pt x="793" y="1014"/>
                      <a:pt x="799" y="1012"/>
                      <a:pt x="804" y="1007"/>
                    </a:cubicBezTo>
                    <a:cubicBezTo>
                      <a:pt x="809" y="1002"/>
                      <a:pt x="811" y="996"/>
                      <a:pt x="811" y="989"/>
                    </a:cubicBezTo>
                    <a:moveTo>
                      <a:pt x="710" y="279"/>
                    </a:moveTo>
                    <a:lnTo>
                      <a:pt x="710" y="152"/>
                    </a:lnTo>
                    <a:cubicBezTo>
                      <a:pt x="710" y="145"/>
                      <a:pt x="707" y="139"/>
                      <a:pt x="702" y="134"/>
                    </a:cubicBezTo>
                    <a:cubicBezTo>
                      <a:pt x="698" y="129"/>
                      <a:pt x="692" y="127"/>
                      <a:pt x="684" y="127"/>
                    </a:cubicBezTo>
                    <a:lnTo>
                      <a:pt x="533" y="127"/>
                    </a:lnTo>
                    <a:cubicBezTo>
                      <a:pt x="525" y="127"/>
                      <a:pt x="519" y="129"/>
                      <a:pt x="515" y="134"/>
                    </a:cubicBezTo>
                    <a:cubicBezTo>
                      <a:pt x="510" y="139"/>
                      <a:pt x="507" y="145"/>
                      <a:pt x="507" y="152"/>
                    </a:cubicBezTo>
                    <a:lnTo>
                      <a:pt x="507" y="279"/>
                    </a:lnTo>
                    <a:cubicBezTo>
                      <a:pt x="507" y="286"/>
                      <a:pt x="510" y="292"/>
                      <a:pt x="515" y="297"/>
                    </a:cubicBezTo>
                    <a:cubicBezTo>
                      <a:pt x="519" y="301"/>
                      <a:pt x="525" y="304"/>
                      <a:pt x="533" y="304"/>
                    </a:cubicBezTo>
                    <a:lnTo>
                      <a:pt x="684" y="304"/>
                    </a:lnTo>
                    <a:cubicBezTo>
                      <a:pt x="692" y="304"/>
                      <a:pt x="698" y="301"/>
                      <a:pt x="702" y="297"/>
                    </a:cubicBezTo>
                    <a:cubicBezTo>
                      <a:pt x="707" y="292"/>
                      <a:pt x="710" y="286"/>
                      <a:pt x="710" y="279"/>
                    </a:cubicBezTo>
                    <a:moveTo>
                      <a:pt x="1217" y="609"/>
                    </a:moveTo>
                    <a:cubicBezTo>
                      <a:pt x="1217" y="719"/>
                      <a:pt x="1190" y="821"/>
                      <a:pt x="1135" y="914"/>
                    </a:cubicBezTo>
                    <a:cubicBezTo>
                      <a:pt x="1081" y="1008"/>
                      <a:pt x="1008" y="1081"/>
                      <a:pt x="914" y="1135"/>
                    </a:cubicBezTo>
                    <a:cubicBezTo>
                      <a:pt x="821" y="1190"/>
                      <a:pt x="719" y="1217"/>
                      <a:pt x="609" y="1217"/>
                    </a:cubicBezTo>
                    <a:cubicBezTo>
                      <a:pt x="498" y="1217"/>
                      <a:pt x="396" y="1190"/>
                      <a:pt x="303" y="1135"/>
                    </a:cubicBezTo>
                    <a:cubicBezTo>
                      <a:pt x="209" y="1081"/>
                      <a:pt x="136" y="1008"/>
                      <a:pt x="82" y="914"/>
                    </a:cubicBezTo>
                    <a:cubicBezTo>
                      <a:pt x="27" y="821"/>
                      <a:pt x="0" y="719"/>
                      <a:pt x="0" y="609"/>
                    </a:cubicBezTo>
                    <a:cubicBezTo>
                      <a:pt x="0" y="498"/>
                      <a:pt x="27" y="396"/>
                      <a:pt x="82" y="303"/>
                    </a:cubicBezTo>
                    <a:cubicBezTo>
                      <a:pt x="136" y="209"/>
                      <a:pt x="209" y="136"/>
                      <a:pt x="303" y="82"/>
                    </a:cubicBezTo>
                    <a:cubicBezTo>
                      <a:pt x="396" y="27"/>
                      <a:pt x="498" y="0"/>
                      <a:pt x="609" y="0"/>
                    </a:cubicBezTo>
                    <a:cubicBezTo>
                      <a:pt x="719" y="0"/>
                      <a:pt x="821" y="27"/>
                      <a:pt x="914" y="82"/>
                    </a:cubicBezTo>
                    <a:cubicBezTo>
                      <a:pt x="1008" y="136"/>
                      <a:pt x="1081" y="209"/>
                      <a:pt x="1135" y="303"/>
                    </a:cubicBezTo>
                    <a:cubicBezTo>
                      <a:pt x="1190" y="396"/>
                      <a:pt x="1217" y="498"/>
                      <a:pt x="1217" y="609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  <p:txBody>
              <a:bodyPr/>
              <a:lstStyle/>
              <a:p>
                <a:endParaRPr lang="en-US" dirty="0"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067812" y="1774242"/>
            <a:ext cx="1098226" cy="1397817"/>
            <a:chOff x="5067812" y="2470496"/>
            <a:chExt cx="1098226" cy="1397817"/>
          </a:xfrm>
        </p:grpSpPr>
        <p:sp>
          <p:nvSpPr>
            <p:cNvPr id="47" name="Shape 281"/>
            <p:cNvSpPr/>
            <p:nvPr/>
          </p:nvSpPr>
          <p:spPr bwMode="auto">
            <a:xfrm>
              <a:off x="5067812" y="3396389"/>
              <a:ext cx="109822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Citation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33570" y="2470496"/>
              <a:ext cx="964398" cy="965528"/>
              <a:chOff x="5325981" y="2470496"/>
              <a:chExt cx="964398" cy="965528"/>
            </a:xfrm>
          </p:grpSpPr>
          <p:sp>
            <p:nvSpPr>
              <p:cNvPr id="46" name="Shape 279"/>
              <p:cNvSpPr>
                <a:spLocks noChangeArrowheads="1"/>
              </p:cNvSpPr>
              <p:nvPr/>
            </p:nvSpPr>
            <p:spPr bwMode="auto">
              <a:xfrm>
                <a:off x="5325981" y="2470496"/>
                <a:ext cx="964398" cy="965528"/>
              </a:xfrm>
              <a:prstGeom prst="ellipse">
                <a:avLst/>
              </a:prstGeom>
              <a:solidFill>
                <a:srgbClr val="6EB7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5534220" y="2726934"/>
                <a:ext cx="547920" cy="489240"/>
              </a:xfrm>
              <a:custGeom>
                <a:avLst/>
                <a:gdLst/>
                <a:ahLst/>
                <a:cxnLst/>
                <a:rect l="0" t="0" r="r" b="b"/>
                <a:pathLst>
                  <a:path w="1522" h="1359">
                    <a:moveTo>
                      <a:pt x="470" y="679"/>
                    </a:moveTo>
                    <a:cubicBezTo>
                      <a:pt x="384" y="682"/>
                      <a:pt x="314" y="713"/>
                      <a:pt x="259" y="776"/>
                    </a:cubicBezTo>
                    <a:lnTo>
                      <a:pt x="154" y="776"/>
                    </a:lnTo>
                    <a:cubicBezTo>
                      <a:pt x="111" y="776"/>
                      <a:pt x="74" y="765"/>
                      <a:pt x="45" y="745"/>
                    </a:cubicBezTo>
                    <a:cubicBezTo>
                      <a:pt x="15" y="724"/>
                      <a:pt x="0" y="695"/>
                      <a:pt x="0" y="655"/>
                    </a:cubicBezTo>
                    <a:cubicBezTo>
                      <a:pt x="0" y="477"/>
                      <a:pt x="33" y="388"/>
                      <a:pt x="99" y="388"/>
                    </a:cubicBezTo>
                    <a:cubicBezTo>
                      <a:pt x="102" y="388"/>
                      <a:pt x="113" y="393"/>
                      <a:pt x="133" y="404"/>
                    </a:cubicBezTo>
                    <a:cubicBezTo>
                      <a:pt x="153" y="414"/>
                      <a:pt x="178" y="425"/>
                      <a:pt x="210" y="436"/>
                    </a:cubicBezTo>
                    <a:cubicBezTo>
                      <a:pt x="241" y="447"/>
                      <a:pt x="273" y="453"/>
                      <a:pt x="304" y="453"/>
                    </a:cubicBezTo>
                    <a:cubicBezTo>
                      <a:pt x="339" y="453"/>
                      <a:pt x="375" y="447"/>
                      <a:pt x="409" y="435"/>
                    </a:cubicBezTo>
                    <a:cubicBezTo>
                      <a:pt x="407" y="454"/>
                      <a:pt x="405" y="471"/>
                      <a:pt x="405" y="485"/>
                    </a:cubicBezTo>
                    <a:cubicBezTo>
                      <a:pt x="405" y="555"/>
                      <a:pt x="427" y="620"/>
                      <a:pt x="470" y="679"/>
                    </a:cubicBezTo>
                    <a:moveTo>
                      <a:pt x="1318" y="1161"/>
                    </a:moveTo>
                    <a:cubicBezTo>
                      <a:pt x="1318" y="1222"/>
                      <a:pt x="1299" y="1270"/>
                      <a:pt x="1261" y="1304"/>
                    </a:cubicBezTo>
                    <a:cubicBezTo>
                      <a:pt x="1222" y="1339"/>
                      <a:pt x="1171" y="1358"/>
                      <a:pt x="1107" y="1358"/>
                    </a:cubicBezTo>
                    <a:lnTo>
                      <a:pt x="414" y="1358"/>
                    </a:lnTo>
                    <a:cubicBezTo>
                      <a:pt x="350" y="1358"/>
                      <a:pt x="299" y="1339"/>
                      <a:pt x="260" y="1304"/>
                    </a:cubicBezTo>
                    <a:cubicBezTo>
                      <a:pt x="222" y="1270"/>
                      <a:pt x="203" y="1222"/>
                      <a:pt x="203" y="1161"/>
                    </a:cubicBezTo>
                    <a:cubicBezTo>
                      <a:pt x="203" y="1134"/>
                      <a:pt x="204" y="1109"/>
                      <a:pt x="206" y="1083"/>
                    </a:cubicBezTo>
                    <a:cubicBezTo>
                      <a:pt x="208" y="1057"/>
                      <a:pt x="211" y="1030"/>
                      <a:pt x="217" y="1001"/>
                    </a:cubicBezTo>
                    <a:cubicBezTo>
                      <a:pt x="222" y="971"/>
                      <a:pt x="229" y="944"/>
                      <a:pt x="237" y="919"/>
                    </a:cubicBezTo>
                    <a:cubicBezTo>
                      <a:pt x="246" y="893"/>
                      <a:pt x="257" y="868"/>
                      <a:pt x="271" y="844"/>
                    </a:cubicBezTo>
                    <a:cubicBezTo>
                      <a:pt x="286" y="820"/>
                      <a:pt x="303" y="800"/>
                      <a:pt x="321" y="783"/>
                    </a:cubicBezTo>
                    <a:cubicBezTo>
                      <a:pt x="340" y="766"/>
                      <a:pt x="362" y="753"/>
                      <a:pt x="388" y="743"/>
                    </a:cubicBezTo>
                    <a:cubicBezTo>
                      <a:pt x="415" y="733"/>
                      <a:pt x="445" y="728"/>
                      <a:pt x="477" y="728"/>
                    </a:cubicBezTo>
                    <a:cubicBezTo>
                      <a:pt x="482" y="728"/>
                      <a:pt x="494" y="733"/>
                      <a:pt x="511" y="744"/>
                    </a:cubicBezTo>
                    <a:cubicBezTo>
                      <a:pt x="528" y="755"/>
                      <a:pt x="548" y="767"/>
                      <a:pt x="569" y="780"/>
                    </a:cubicBezTo>
                    <a:cubicBezTo>
                      <a:pt x="590" y="794"/>
                      <a:pt x="618" y="806"/>
                      <a:pt x="654" y="816"/>
                    </a:cubicBezTo>
                    <a:cubicBezTo>
                      <a:pt x="689" y="827"/>
                      <a:pt x="725" y="833"/>
                      <a:pt x="761" y="833"/>
                    </a:cubicBezTo>
                    <a:cubicBezTo>
                      <a:pt x="796" y="833"/>
                      <a:pt x="832" y="827"/>
                      <a:pt x="867" y="816"/>
                    </a:cubicBezTo>
                    <a:cubicBezTo>
                      <a:pt x="903" y="806"/>
                      <a:pt x="931" y="794"/>
                      <a:pt x="952" y="780"/>
                    </a:cubicBezTo>
                    <a:cubicBezTo>
                      <a:pt x="973" y="767"/>
                      <a:pt x="993" y="755"/>
                      <a:pt x="1010" y="744"/>
                    </a:cubicBezTo>
                    <a:cubicBezTo>
                      <a:pt x="1027" y="733"/>
                      <a:pt x="1039" y="728"/>
                      <a:pt x="1044" y="728"/>
                    </a:cubicBezTo>
                    <a:cubicBezTo>
                      <a:pt x="1076" y="728"/>
                      <a:pt x="1106" y="733"/>
                      <a:pt x="1133" y="743"/>
                    </a:cubicBezTo>
                    <a:cubicBezTo>
                      <a:pt x="1159" y="753"/>
                      <a:pt x="1182" y="766"/>
                      <a:pt x="1200" y="783"/>
                    </a:cubicBezTo>
                    <a:cubicBezTo>
                      <a:pt x="1219" y="800"/>
                      <a:pt x="1235" y="820"/>
                      <a:pt x="1250" y="844"/>
                    </a:cubicBezTo>
                    <a:cubicBezTo>
                      <a:pt x="1264" y="868"/>
                      <a:pt x="1275" y="893"/>
                      <a:pt x="1284" y="919"/>
                    </a:cubicBezTo>
                    <a:cubicBezTo>
                      <a:pt x="1292" y="944"/>
                      <a:pt x="1299" y="971"/>
                      <a:pt x="1304" y="1001"/>
                    </a:cubicBezTo>
                    <a:cubicBezTo>
                      <a:pt x="1310" y="1030"/>
                      <a:pt x="1313" y="1057"/>
                      <a:pt x="1315" y="1083"/>
                    </a:cubicBezTo>
                    <a:cubicBezTo>
                      <a:pt x="1317" y="1109"/>
                      <a:pt x="1318" y="1134"/>
                      <a:pt x="1318" y="1161"/>
                    </a:cubicBezTo>
                    <a:moveTo>
                      <a:pt x="507" y="194"/>
                    </a:moveTo>
                    <a:cubicBezTo>
                      <a:pt x="507" y="247"/>
                      <a:pt x="488" y="293"/>
                      <a:pt x="448" y="331"/>
                    </a:cubicBezTo>
                    <a:cubicBezTo>
                      <a:pt x="409" y="370"/>
                      <a:pt x="360" y="388"/>
                      <a:pt x="304" y="388"/>
                    </a:cubicBezTo>
                    <a:cubicBezTo>
                      <a:pt x="248" y="388"/>
                      <a:pt x="200" y="370"/>
                      <a:pt x="161" y="331"/>
                    </a:cubicBezTo>
                    <a:cubicBezTo>
                      <a:pt x="121" y="293"/>
                      <a:pt x="102" y="247"/>
                      <a:pt x="102" y="194"/>
                    </a:cubicBezTo>
                    <a:cubicBezTo>
                      <a:pt x="102" y="140"/>
                      <a:pt x="121" y="95"/>
                      <a:pt x="161" y="57"/>
                    </a:cubicBezTo>
                    <a:cubicBezTo>
                      <a:pt x="200" y="19"/>
                      <a:pt x="248" y="0"/>
                      <a:pt x="304" y="0"/>
                    </a:cubicBezTo>
                    <a:cubicBezTo>
                      <a:pt x="360" y="0"/>
                      <a:pt x="409" y="19"/>
                      <a:pt x="448" y="57"/>
                    </a:cubicBezTo>
                    <a:cubicBezTo>
                      <a:pt x="488" y="95"/>
                      <a:pt x="507" y="140"/>
                      <a:pt x="507" y="194"/>
                    </a:cubicBezTo>
                    <a:moveTo>
                      <a:pt x="1065" y="485"/>
                    </a:moveTo>
                    <a:cubicBezTo>
                      <a:pt x="1065" y="565"/>
                      <a:pt x="1034" y="634"/>
                      <a:pt x="975" y="690"/>
                    </a:cubicBezTo>
                    <a:cubicBezTo>
                      <a:pt x="916" y="747"/>
                      <a:pt x="844" y="776"/>
                      <a:pt x="761" y="776"/>
                    </a:cubicBezTo>
                    <a:cubicBezTo>
                      <a:pt x="677" y="776"/>
                      <a:pt x="605" y="747"/>
                      <a:pt x="546" y="690"/>
                    </a:cubicBezTo>
                    <a:cubicBezTo>
                      <a:pt x="487" y="634"/>
                      <a:pt x="456" y="565"/>
                      <a:pt x="456" y="485"/>
                    </a:cubicBezTo>
                    <a:cubicBezTo>
                      <a:pt x="456" y="405"/>
                      <a:pt x="487" y="337"/>
                      <a:pt x="546" y="280"/>
                    </a:cubicBezTo>
                    <a:cubicBezTo>
                      <a:pt x="605" y="223"/>
                      <a:pt x="677" y="194"/>
                      <a:pt x="761" y="194"/>
                    </a:cubicBezTo>
                    <a:cubicBezTo>
                      <a:pt x="844" y="194"/>
                      <a:pt x="916" y="223"/>
                      <a:pt x="975" y="280"/>
                    </a:cubicBezTo>
                    <a:cubicBezTo>
                      <a:pt x="1034" y="337"/>
                      <a:pt x="1065" y="405"/>
                      <a:pt x="1065" y="485"/>
                    </a:cubicBezTo>
                    <a:moveTo>
                      <a:pt x="1521" y="655"/>
                    </a:moveTo>
                    <a:cubicBezTo>
                      <a:pt x="1521" y="695"/>
                      <a:pt x="1506" y="724"/>
                      <a:pt x="1476" y="745"/>
                    </a:cubicBezTo>
                    <a:cubicBezTo>
                      <a:pt x="1447" y="765"/>
                      <a:pt x="1410" y="776"/>
                      <a:pt x="1367" y="776"/>
                    </a:cubicBezTo>
                    <a:lnTo>
                      <a:pt x="1262" y="776"/>
                    </a:lnTo>
                    <a:cubicBezTo>
                      <a:pt x="1207" y="713"/>
                      <a:pt x="1137" y="682"/>
                      <a:pt x="1051" y="679"/>
                    </a:cubicBezTo>
                    <a:cubicBezTo>
                      <a:pt x="1094" y="620"/>
                      <a:pt x="1116" y="555"/>
                      <a:pt x="1116" y="485"/>
                    </a:cubicBezTo>
                    <a:cubicBezTo>
                      <a:pt x="1116" y="471"/>
                      <a:pt x="1114" y="454"/>
                      <a:pt x="1112" y="435"/>
                    </a:cubicBezTo>
                    <a:cubicBezTo>
                      <a:pt x="1146" y="447"/>
                      <a:pt x="1182" y="453"/>
                      <a:pt x="1217" y="453"/>
                    </a:cubicBezTo>
                    <a:cubicBezTo>
                      <a:pt x="1248" y="453"/>
                      <a:pt x="1280" y="447"/>
                      <a:pt x="1311" y="436"/>
                    </a:cubicBezTo>
                    <a:cubicBezTo>
                      <a:pt x="1343" y="425"/>
                      <a:pt x="1368" y="414"/>
                      <a:pt x="1388" y="404"/>
                    </a:cubicBezTo>
                    <a:cubicBezTo>
                      <a:pt x="1408" y="393"/>
                      <a:pt x="1419" y="388"/>
                      <a:pt x="1422" y="388"/>
                    </a:cubicBezTo>
                    <a:cubicBezTo>
                      <a:pt x="1488" y="388"/>
                      <a:pt x="1521" y="477"/>
                      <a:pt x="1521" y="655"/>
                    </a:cubicBezTo>
                    <a:moveTo>
                      <a:pt x="1419" y="194"/>
                    </a:moveTo>
                    <a:cubicBezTo>
                      <a:pt x="1419" y="247"/>
                      <a:pt x="1400" y="293"/>
                      <a:pt x="1360" y="331"/>
                    </a:cubicBezTo>
                    <a:cubicBezTo>
                      <a:pt x="1321" y="370"/>
                      <a:pt x="1273" y="388"/>
                      <a:pt x="1217" y="388"/>
                    </a:cubicBezTo>
                    <a:cubicBezTo>
                      <a:pt x="1161" y="388"/>
                      <a:pt x="1112" y="370"/>
                      <a:pt x="1073" y="331"/>
                    </a:cubicBezTo>
                    <a:cubicBezTo>
                      <a:pt x="1033" y="293"/>
                      <a:pt x="1014" y="247"/>
                      <a:pt x="1014" y="194"/>
                    </a:cubicBezTo>
                    <a:cubicBezTo>
                      <a:pt x="1014" y="140"/>
                      <a:pt x="1033" y="95"/>
                      <a:pt x="1073" y="57"/>
                    </a:cubicBezTo>
                    <a:cubicBezTo>
                      <a:pt x="1112" y="19"/>
                      <a:pt x="1161" y="0"/>
                      <a:pt x="1217" y="0"/>
                    </a:cubicBezTo>
                    <a:cubicBezTo>
                      <a:pt x="1273" y="0"/>
                      <a:pt x="1321" y="19"/>
                      <a:pt x="1360" y="57"/>
                    </a:cubicBezTo>
                    <a:cubicBezTo>
                      <a:pt x="1400" y="95"/>
                      <a:pt x="1419" y="140"/>
                      <a:pt x="1419" y="194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7046632" y="1774242"/>
            <a:ext cx="1372171" cy="1397817"/>
            <a:chOff x="7046632" y="2470496"/>
            <a:chExt cx="1372171" cy="1397817"/>
          </a:xfrm>
        </p:grpSpPr>
        <p:sp>
          <p:nvSpPr>
            <p:cNvPr id="45" name="Shape 286"/>
            <p:cNvSpPr/>
            <p:nvPr/>
          </p:nvSpPr>
          <p:spPr bwMode="auto">
            <a:xfrm>
              <a:off x="7046632" y="3396389"/>
              <a:ext cx="13721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Synthesis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42614" y="2470496"/>
              <a:ext cx="964899" cy="965528"/>
              <a:chOff x="7242614" y="2470496"/>
              <a:chExt cx="964899" cy="965528"/>
            </a:xfrm>
          </p:grpSpPr>
          <p:sp>
            <p:nvSpPr>
              <p:cNvPr id="43" name="Shape 284"/>
              <p:cNvSpPr>
                <a:spLocks noChangeArrowheads="1"/>
              </p:cNvSpPr>
              <p:nvPr/>
            </p:nvSpPr>
            <p:spPr bwMode="auto">
              <a:xfrm>
                <a:off x="7242614" y="2470496"/>
                <a:ext cx="964899" cy="965528"/>
              </a:xfrm>
              <a:prstGeom prst="ellipse">
                <a:avLst/>
              </a:prstGeom>
              <a:solidFill>
                <a:srgbClr val="8CB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27" name="Shape 285"/>
              <p:cNvSpPr>
                <a:spLocks noChangeArrowheads="1"/>
              </p:cNvSpPr>
              <p:nvPr/>
            </p:nvSpPr>
            <p:spPr bwMode="auto">
              <a:xfrm>
                <a:off x="7527093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>
                    <a:solidFill>
                      <a:schemeClr val="bg1">
                        <a:lumMod val="95000"/>
                      </a:schemeClr>
                    </a:solidFill>
                    <a:latin typeface="FontAwesome" charset="0"/>
                    <a:ea typeface="FontAwesome" charset="0"/>
                    <a:cs typeface="FontAwesome" charset="0"/>
                    <a:sym typeface="FontAwesome" charset="0"/>
                  </a:rPr>
                  <a:t>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FontAwesome" charset="0"/>
                  <a:ea typeface="FontAwesome" charset="0"/>
                  <a:cs typeface="FontAwesome" charset="0"/>
                  <a:sym typeface="FontAwesom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48857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32" y="314114"/>
            <a:ext cx="3011017" cy="8050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/>
              <a:t>1: </a:t>
            </a:r>
            <a:r>
              <a:rPr lang="en-US" sz="1400" b="1" dirty="0"/>
              <a:t>Bio-physical State of Knowledge of Salmon Distribution &amp; Habitat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Peter </a:t>
            </a:r>
            <a:r>
              <a:rPr lang="en-US" sz="1400" dirty="0" err="1"/>
              <a:t>Westley</a:t>
            </a:r>
            <a:r>
              <a:rPr lang="en-US" sz="1400" dirty="0"/>
              <a:t> and  Dan </a:t>
            </a:r>
            <a:r>
              <a:rPr lang="en-US" sz="1400" dirty="0" err="1" smtClean="0"/>
              <a:t>Rinella</a:t>
            </a:r>
            <a:endParaRPr lang="en-US" sz="1400" dirty="0"/>
          </a:p>
          <a:p>
            <a:r>
              <a:rPr lang="en-US" sz="1400" dirty="0"/>
              <a:t>2: </a:t>
            </a:r>
            <a:r>
              <a:rPr lang="en-US" sz="1400" b="1" dirty="0"/>
              <a:t>Sociocultural and Economic Dimensions of Salmon Systems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Courtney Carothers, Jessica Black, Tobias </a:t>
            </a:r>
            <a:r>
              <a:rPr lang="en-US" sz="1400" dirty="0" err="1" smtClean="0"/>
              <a:t>Schworer</a:t>
            </a:r>
            <a:endParaRPr lang="en-US" sz="1400" dirty="0"/>
          </a:p>
          <a:p>
            <a:r>
              <a:rPr lang="en-US" sz="1400" dirty="0"/>
              <a:t>3: </a:t>
            </a:r>
            <a:r>
              <a:rPr lang="en-US" sz="1400" b="1" dirty="0"/>
              <a:t>Governance and Subsistence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Steve Langdon, Taylor </a:t>
            </a:r>
            <a:r>
              <a:rPr lang="en-US" sz="1400" dirty="0" err="1"/>
              <a:t>Brelsford</a:t>
            </a:r>
            <a:r>
              <a:rPr lang="en-US" sz="1400" dirty="0"/>
              <a:t>, James </a:t>
            </a:r>
            <a:r>
              <a:rPr lang="en-US" sz="1400" dirty="0" smtClean="0"/>
              <a:t>Fall</a:t>
            </a:r>
            <a:endParaRPr lang="en-US" sz="1400" dirty="0"/>
          </a:p>
          <a:p>
            <a:r>
              <a:rPr lang="en-US" sz="1400" dirty="0"/>
              <a:t>4: </a:t>
            </a:r>
            <a:r>
              <a:rPr lang="en-US" sz="1400" b="1" dirty="0"/>
              <a:t>Consistency, Causes, and Consequences of Declining Size and Age of Alaskan Salmon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Eric P. </a:t>
            </a:r>
            <a:r>
              <a:rPr lang="en-US" sz="1400" dirty="0" err="1"/>
              <a:t>Palkovacs</a:t>
            </a:r>
            <a:r>
              <a:rPr lang="en-US" sz="1400" dirty="0"/>
              <a:t>, Peter </a:t>
            </a:r>
            <a:r>
              <a:rPr lang="en-US" sz="1400" dirty="0" err="1"/>
              <a:t>Westley</a:t>
            </a:r>
            <a:r>
              <a:rPr lang="en-US" sz="1400" dirty="0"/>
              <a:t>, Bert </a:t>
            </a:r>
            <a:r>
              <a:rPr lang="en-US" sz="1400" dirty="0" smtClean="0"/>
              <a:t>Lewis</a:t>
            </a:r>
            <a:endParaRPr lang="en-US" sz="1400" dirty="0"/>
          </a:p>
          <a:p>
            <a:r>
              <a:rPr lang="en-US" sz="1400" dirty="0"/>
              <a:t>5: </a:t>
            </a:r>
            <a:r>
              <a:rPr lang="en-US" sz="1400" b="1" dirty="0"/>
              <a:t>Well-Being and Alaska Salmon Systems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Rachel </a:t>
            </a:r>
            <a:r>
              <a:rPr lang="en-US" sz="1400" dirty="0" err="1"/>
              <a:t>Donkersloot</a:t>
            </a:r>
            <a:r>
              <a:rPr lang="en-US" sz="1400" dirty="0"/>
              <a:t>, Jessica C. Black, Courtney </a:t>
            </a:r>
            <a:r>
              <a:rPr lang="en-US" sz="1400" dirty="0" smtClean="0"/>
              <a:t>Carothers</a:t>
            </a:r>
            <a:endParaRPr lang="en-US" sz="1400" dirty="0"/>
          </a:p>
          <a:p>
            <a:r>
              <a:rPr lang="en-US" sz="1400" dirty="0"/>
              <a:t>6: </a:t>
            </a:r>
            <a:r>
              <a:rPr lang="en-US" sz="1400" b="1" dirty="0"/>
              <a:t>Interacting Effects of Ocean Climate and At-Sea Competition on Alaskan Salmon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Peter S. Rand, Robert W. Campbell, Kristen B. </a:t>
            </a:r>
            <a:r>
              <a:rPr lang="en-US" sz="1400" dirty="0" smtClean="0"/>
              <a:t>Gorman</a:t>
            </a:r>
            <a:endParaRPr lang="en-US" sz="1400" dirty="0"/>
          </a:p>
          <a:p>
            <a:r>
              <a:rPr lang="en-US" sz="1400" dirty="0"/>
              <a:t>7: </a:t>
            </a:r>
            <a:r>
              <a:rPr lang="en-US" sz="1400" b="1" dirty="0"/>
              <a:t>Using Participatory Modeling to Empower Community Engagement in Salmon Science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Michael L. </a:t>
            </a:r>
            <a:r>
              <a:rPr lang="en-US" sz="1400" dirty="0" smtClean="0"/>
              <a:t>Jones</a:t>
            </a:r>
            <a:endParaRPr lang="en-US" sz="1400" dirty="0"/>
          </a:p>
          <a:p>
            <a:r>
              <a:rPr lang="en-US" sz="1400" dirty="0"/>
              <a:t>8: </a:t>
            </a:r>
            <a:r>
              <a:rPr lang="en-US" sz="1400" b="1" dirty="0"/>
              <a:t>Kenai Lowlands Salmon Research Synthesis and Design Tools for Integrated Watershed Management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</a:t>
            </a:r>
            <a:r>
              <a:rPr lang="en-US" sz="1400" dirty="0" err="1"/>
              <a:t>Coowe</a:t>
            </a:r>
            <a:r>
              <a:rPr lang="en-US" sz="1400" dirty="0"/>
              <a:t> Walker, Mark Rains, Ryan King, Charles </a:t>
            </a:r>
            <a:r>
              <a:rPr lang="en-US" sz="1400" dirty="0" err="1"/>
              <a:t>Simenstad</a:t>
            </a:r>
            <a:r>
              <a:rPr lang="en-US" sz="1400" dirty="0"/>
              <a:t>, Dennis </a:t>
            </a:r>
            <a:r>
              <a:rPr lang="en-US" sz="1400" dirty="0" err="1"/>
              <a:t>Whigham</a:t>
            </a:r>
            <a:endParaRPr lang="en-US" sz="1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State of Alaska’s Salmon and People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 SASAP working groups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045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Climate Change</a:t>
            </a: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Fisheries</a:t>
            </a:r>
          </a:p>
          <a:p>
            <a:r>
              <a:rPr lang="en-US" dirty="0" err="1" smtClean="0">
                <a:latin typeface="Raleway" charset="0"/>
                <a:ea typeface="Raleway" charset="0"/>
                <a:cs typeface="Raleway" charset="0"/>
              </a:rPr>
              <a:t>Sustainabiity</a:t>
            </a:r>
            <a:endParaRPr lang="en-US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Subsistence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Science</a:t>
            </a: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Governance</a:t>
            </a: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Regulation</a:t>
            </a: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Policy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Reproducible Science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92"/>
          <a:stretch/>
        </p:blipFill>
        <p:spPr>
          <a:xfrm>
            <a:off x="4177250" y="1270089"/>
            <a:ext cx="4498169" cy="3289991"/>
          </a:xfrm>
          <a:prstGeom prst="rect">
            <a:avLst/>
          </a:prstGeo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6"/>
          <a:stretch/>
        </p:blipFill>
        <p:spPr>
          <a:xfrm>
            <a:off x="2530042" y="2938039"/>
            <a:ext cx="2006576" cy="1614391"/>
          </a:xfrm>
          <a:prstGeom prst="rect">
            <a:avLst/>
          </a:prstGeo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268" y="1308345"/>
            <a:ext cx="1981423" cy="15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906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Regional integration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8263" y="2219166"/>
            <a:ext cx="216936" cy="112438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334" y="-434278"/>
            <a:ext cx="7367222" cy="55825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4488" y="4852189"/>
            <a:ext cx="20971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map-illustration-by: Dr. Leslie Jones</a:t>
            </a:r>
            <a:endParaRPr lang="en-US" sz="8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8530" y="6794956"/>
            <a:ext cx="20971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map-illustration-by: Dr. Leslie Jones</a:t>
            </a:r>
            <a:endParaRPr lang="en-US" sz="8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2272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 descr="Screen Shot 2018-02-16 at 11.05.5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40" y="0"/>
            <a:ext cx="7176726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587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Picture 5" descr="Screen Shot 2018-02-16 at 11.04.59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417" y="8557"/>
            <a:ext cx="5661210" cy="51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06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as Provenance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 descr="Screen Shot 2018-02-16 at 11.15.1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9100" y="696256"/>
            <a:ext cx="2649240" cy="42693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 descr="Screen Shot 2018-02-16 at 11.14.20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56" y="667800"/>
            <a:ext cx="4200005" cy="4296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6727" y="2275316"/>
            <a:ext cx="853948" cy="9917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38263" y="2219166"/>
            <a:ext cx="216936" cy="112438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73889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KNB Salmon Data Portal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8263" y="2219166"/>
            <a:ext cx="216936" cy="112438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 descr="Screen Shot 2018-02-16 at 1.57.2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31" y="0"/>
            <a:ext cx="8560212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906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KNB Salmon Data Portal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8263" y="2219166"/>
            <a:ext cx="216936" cy="112438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 descr="Screen Shot 2018-02-16 at 1.57.22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31" y="1"/>
            <a:ext cx="8560212" cy="589138"/>
          </a:xfrm>
          <a:prstGeom prst="rect">
            <a:avLst/>
          </a:prstGeom>
        </p:spPr>
      </p:pic>
      <p:pic>
        <p:nvPicPr>
          <p:cNvPr id="6" name="Picture 5" descr="Screen Shot 2018-02-16 at 1.59.5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7" y="2941444"/>
            <a:ext cx="8071048" cy="21099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 descr="Screen Shot 2018-02-16 at 2.04.4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2" y="718621"/>
            <a:ext cx="7235737" cy="2119954"/>
          </a:xfrm>
          <a:prstGeom prst="rect">
            <a:avLst/>
          </a:prstGeom>
          <a:ln>
            <a:solidFill>
              <a:srgbClr val="357098"/>
            </a:solidFill>
          </a:ln>
        </p:spPr>
      </p:pic>
    </p:spTree>
    <p:extLst>
      <p:ext uri="{BB962C8B-B14F-4D97-AF65-F5344CB8AC3E}">
        <p14:creationId xmlns:p14="http://schemas.microsoft.com/office/powerpoint/2010/main" val="30242356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Providing </a:t>
            </a:r>
            <a:r>
              <a:rPr lang="en-US" b="1" i="1" dirty="0" smtClean="0">
                <a:solidFill>
                  <a:schemeClr val="accent3"/>
                </a:solidFill>
              </a:rPr>
              <a:t>findable</a:t>
            </a:r>
            <a:r>
              <a:rPr lang="en-US" b="1" dirty="0" smtClean="0">
                <a:solidFill>
                  <a:schemeClr val="accent3"/>
                </a:solidFill>
              </a:rPr>
              <a:t>, </a:t>
            </a:r>
            <a:r>
              <a:rPr lang="en-US" b="1" i="1" dirty="0" smtClean="0">
                <a:solidFill>
                  <a:schemeClr val="accent3"/>
                </a:solidFill>
              </a:rPr>
              <a:t>accessible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data with </a:t>
            </a:r>
            <a:r>
              <a:rPr lang="en-US" b="1" i="1" dirty="0" smtClean="0">
                <a:solidFill>
                  <a:srgbClr val="3F9897"/>
                </a:solidFill>
              </a:rPr>
              <a:t>interoperable</a:t>
            </a:r>
            <a:r>
              <a:rPr lang="en-US" dirty="0" smtClean="0">
                <a:solidFill>
                  <a:srgbClr val="3F9897"/>
                </a:solidFill>
              </a:rPr>
              <a:t> </a:t>
            </a:r>
            <a:r>
              <a:rPr lang="en-US" dirty="0" smtClean="0"/>
              <a:t>infrastructure enabling long term data </a:t>
            </a:r>
            <a:r>
              <a:rPr lang="en-US" b="1" i="1" dirty="0" smtClean="0">
                <a:solidFill>
                  <a:srgbClr val="3F9897"/>
                </a:solidFill>
              </a:rPr>
              <a:t>reuse</a:t>
            </a:r>
            <a:r>
              <a:rPr lang="en-US" dirty="0" smtClean="0">
                <a:solidFill>
                  <a:srgbClr val="3F9897"/>
                </a:solidFill>
              </a:rPr>
              <a:t> </a:t>
            </a:r>
            <a:r>
              <a:rPr lang="en-US" dirty="0" smtClean="0"/>
              <a:t>for synthesis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Foundationa</a:t>
            </a:r>
            <a:r>
              <a:rPr lang="en-US" dirty="0"/>
              <a:t>l</a:t>
            </a:r>
            <a:r>
              <a:rPr lang="en-US" dirty="0" smtClean="0"/>
              <a:t> Infrastructure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55EFAA-459D-C540-A99B-51BBCBF043E1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5669" y="2473622"/>
            <a:ext cx="4371236" cy="1490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0487" y="4677832"/>
            <a:ext cx="332302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</a:rPr>
              <a:t>https://www.force11.org/</a:t>
            </a:r>
            <a:r>
              <a:rPr lang="en-US" sz="1400" dirty="0" err="1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</a:rPr>
              <a:t>fairprinciples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646B7A"/>
              </a:solidFill>
              <a:effectLst/>
              <a:uFillTx/>
              <a:latin typeface="Raleway" charset="0"/>
              <a:ea typeface="Raleway" charset="0"/>
              <a:cs typeface="Raleway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73608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6590632" y="1537294"/>
            <a:ext cx="2287616" cy="295730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b="1" dirty="0" smtClean="0"/>
              <a:t>data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What </a:t>
            </a:r>
            <a:r>
              <a:rPr lang="en-US" b="1" dirty="0" smtClean="0"/>
              <a:t>methods</a:t>
            </a:r>
            <a:r>
              <a:rPr lang="en-US" dirty="0" smtClean="0"/>
              <a:t>?</a:t>
            </a:r>
            <a:endParaRPr lang="en-US" dirty="0"/>
          </a:p>
          <a:p>
            <a:pPr marL="7938" indent="-7938"/>
            <a:r>
              <a:rPr lang="en-US" dirty="0" smtClean="0"/>
              <a:t>What </a:t>
            </a:r>
            <a:r>
              <a:rPr lang="en-US" b="1" dirty="0" smtClean="0"/>
              <a:t>parameter settings</a:t>
            </a:r>
            <a:r>
              <a:rPr lang="en-US" dirty="0" smtClean="0"/>
              <a:t>?</a:t>
            </a:r>
          </a:p>
          <a:p>
            <a:pPr marL="7938" indent="-7938"/>
            <a:endParaRPr lang="en-US" dirty="0"/>
          </a:p>
          <a:p>
            <a:pPr marL="7938" indent="-7938"/>
            <a:endParaRPr lang="en-US" dirty="0"/>
          </a:p>
          <a:p>
            <a:pPr marL="7938" indent="-7938"/>
            <a:r>
              <a:rPr lang="en-US" dirty="0"/>
              <a:t>Can we </a:t>
            </a:r>
            <a:r>
              <a:rPr lang="en-US" b="1" dirty="0"/>
              <a:t>trust</a:t>
            </a:r>
            <a:r>
              <a:rPr lang="en-US" dirty="0"/>
              <a:t> these data and methods?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Trust in Science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42" y="1533916"/>
            <a:ext cx="6380627" cy="29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95453" y="4581815"/>
            <a:ext cx="4240235" cy="307777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56439"/>
            <a:r>
              <a:rPr lang="en-US" sz="1400" dirty="0">
                <a:solidFill>
                  <a:srgbClr val="404040"/>
                </a:solidFill>
                <a:latin typeface="Raleway" charset="0"/>
                <a:ea typeface="Raleway" charset="0"/>
                <a:cs typeface="Raleway" charset="0"/>
              </a:rPr>
              <a:t>Smith et al. (2009) Ecology doi:10.1890/08-1815.1 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715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Reproducibility Crisis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effect-siz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357" y="1260231"/>
            <a:ext cx="4151777" cy="3292229"/>
          </a:xfrm>
          <a:prstGeom prst="rect">
            <a:avLst/>
          </a:prstGeom>
        </p:spPr>
      </p:pic>
      <p:sp>
        <p:nvSpPr>
          <p:cNvPr id="7" name="Shape 1179"/>
          <p:cNvSpPr>
            <a:spLocks noChangeArrowheads="1"/>
          </p:cNvSpPr>
          <p:nvPr/>
        </p:nvSpPr>
        <p:spPr bwMode="auto">
          <a:xfrm rot="5400000">
            <a:off x="1693950" y="-76431"/>
            <a:ext cx="1010571" cy="4022602"/>
          </a:xfrm>
          <a:prstGeom prst="roundRect">
            <a:avLst>
              <a:gd name="adj" fmla="val 9072"/>
            </a:avLst>
          </a:prstGeom>
          <a:solidFill>
            <a:srgbClr val="3367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vert270" lIns="50800" tIns="50800" rIns="50800" bIns="50800" anchor="ctr"/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 algn="ctr">
              <a:defRPr/>
            </a:pP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“Most </a:t>
            </a:r>
            <a:r>
              <a:rPr lang="en-US" sz="1800" dirty="0" smtClean="0">
                <a:solidFill>
                  <a:srgbClr val="FFFFFF"/>
                </a:solidFill>
                <a:latin typeface="Raleway"/>
                <a:cs typeface="Raleway"/>
              </a:rPr>
              <a:t>research findings are false </a:t>
            </a: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for </a:t>
            </a:r>
            <a:r>
              <a:rPr lang="en-US" sz="1800" dirty="0" smtClean="0">
                <a:solidFill>
                  <a:srgbClr val="FFFFFF"/>
                </a:solidFill>
                <a:latin typeface="Raleway"/>
                <a:cs typeface="Raleway"/>
              </a:rPr>
              <a:t>most research designs </a:t>
            </a: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and for </a:t>
            </a:r>
            <a:r>
              <a:rPr lang="en-US" sz="1800" dirty="0" smtClean="0">
                <a:solidFill>
                  <a:srgbClr val="FFFFFF"/>
                </a:solidFill>
                <a:latin typeface="Raleway"/>
                <a:cs typeface="Raleway"/>
              </a:rPr>
              <a:t>most fields</a:t>
            </a: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1876" y="2494467"/>
            <a:ext cx="185053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46B7A"/>
                </a:solidFill>
              </a:rPr>
              <a:t>Ioannidis, 2005</a:t>
            </a:r>
            <a:endParaRPr lang="en-US" dirty="0">
              <a:solidFill>
                <a:srgbClr val="646B7A"/>
              </a:solidFill>
            </a:endParaRPr>
          </a:p>
        </p:txBody>
      </p:sp>
      <p:sp>
        <p:nvSpPr>
          <p:cNvPr id="9" name="Shape 1178"/>
          <p:cNvSpPr>
            <a:spLocks noChangeArrowheads="1"/>
          </p:cNvSpPr>
          <p:nvPr/>
        </p:nvSpPr>
        <p:spPr bwMode="auto">
          <a:xfrm rot="5400000">
            <a:off x="1696388" y="1539181"/>
            <a:ext cx="1016657" cy="4002643"/>
          </a:xfrm>
          <a:prstGeom prst="roundRect">
            <a:avLst>
              <a:gd name="adj" fmla="val 9072"/>
            </a:avLst>
          </a:prstGeom>
          <a:solidFill>
            <a:srgbClr val="646B7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vert270" lIns="50800" tIns="50800" rIns="50800" bIns="50800" anchor="ctr"/>
          <a:lstStyle/>
          <a:p>
            <a:pPr algn="ctr">
              <a:defRPr/>
            </a:pPr>
            <a:r>
              <a:rPr lang="en-US" sz="1800" dirty="0" smtClean="0">
                <a:solidFill>
                  <a:srgbClr val="FFFFFF"/>
                </a:solidFill>
                <a:latin typeface="Raleway"/>
                <a:cs typeface="Raleway"/>
              </a:rPr>
              <a:t>“Most </a:t>
            </a: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replication effects were smaller than original results”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1058" y="4114671"/>
            <a:ext cx="393597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46B7A"/>
                </a:solidFill>
              </a:rPr>
              <a:t>Open Science Collaboration, </a:t>
            </a:r>
            <a:r>
              <a:rPr lang="en-US" dirty="0" smtClean="0">
                <a:solidFill>
                  <a:srgbClr val="646B7A"/>
                </a:solidFill>
              </a:rPr>
              <a:t>2015</a:t>
            </a:r>
            <a:endParaRPr lang="en-US" dirty="0">
              <a:solidFill>
                <a:srgbClr val="646B7A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5556" y="4764664"/>
            <a:ext cx="21753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solidFill>
                  <a:srgbClr val="646B7A"/>
                </a:solidFill>
                <a:latin typeface="Raleway"/>
                <a:cs typeface="Raleway"/>
              </a:rPr>
              <a:t>d</a:t>
            </a:r>
            <a:r>
              <a:rPr lang="it-IT" sz="1200" dirty="0" smtClean="0">
                <a:solidFill>
                  <a:srgbClr val="646B7A"/>
                </a:solidFill>
                <a:latin typeface="Raleway"/>
                <a:cs typeface="Raleway"/>
              </a:rPr>
              <a:t>oi:10.1126</a:t>
            </a:r>
            <a:r>
              <a:rPr lang="it-IT" sz="1200" dirty="0">
                <a:solidFill>
                  <a:srgbClr val="646B7A"/>
                </a:solidFill>
                <a:latin typeface="Raleway"/>
                <a:cs typeface="Raleway"/>
              </a:rPr>
              <a:t>/science.aac4716</a:t>
            </a:r>
            <a:r>
              <a:rPr lang="en-US" sz="1200" dirty="0" smtClean="0">
                <a:solidFill>
                  <a:srgbClr val="646B7A"/>
                </a:solidFill>
                <a:latin typeface="Raleway"/>
                <a:cs typeface="Raleway"/>
              </a:rPr>
              <a:t> </a:t>
            </a:r>
            <a:endParaRPr lang="en-US" sz="1200" dirty="0">
              <a:solidFill>
                <a:srgbClr val="646B7A"/>
              </a:solidFill>
              <a:latin typeface="Raleway"/>
              <a:cs typeface="Raleway"/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058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National Climate 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0" y="1051920"/>
            <a:ext cx="3054227" cy="394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1179"/>
          <p:cNvSpPr>
            <a:spLocks noChangeArrowheads="1"/>
          </p:cNvSpPr>
          <p:nvPr/>
        </p:nvSpPr>
        <p:spPr bwMode="auto">
          <a:xfrm rot="5400000">
            <a:off x="4471838" y="741804"/>
            <a:ext cx="3943491" cy="4572000"/>
          </a:xfrm>
          <a:prstGeom prst="roundRect">
            <a:avLst>
              <a:gd name="adj" fmla="val 2704"/>
            </a:avLst>
          </a:prstGeom>
          <a:solidFill>
            <a:srgbClr val="3367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vert270" wrap="square" lIns="0" tIns="91440" rIns="0" bIns="118872" anchor="ctr"/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r>
              <a:rPr lang="en-US" sz="2200" dirty="0">
                <a:solidFill>
                  <a:srgbClr val="FFFFFF"/>
                </a:solidFill>
                <a:latin typeface="Raleway"/>
                <a:cs typeface="Raleway"/>
              </a:rPr>
              <a:t>“This report is the result of a </a:t>
            </a:r>
            <a:r>
              <a:rPr lang="en-US" sz="2200" b="1" dirty="0">
                <a:solidFill>
                  <a:srgbClr val="FFFFFF"/>
                </a:solidFill>
                <a:latin typeface="Raleway"/>
                <a:cs typeface="Raleway"/>
              </a:rPr>
              <a:t>three-year </a:t>
            </a:r>
            <a:r>
              <a:rPr lang="en-US" sz="2200" dirty="0">
                <a:solidFill>
                  <a:srgbClr val="FFFFFF"/>
                </a:solidFill>
                <a:latin typeface="Raleway"/>
                <a:cs typeface="Raleway"/>
              </a:rPr>
              <a:t>analytical effort by a team of </a:t>
            </a:r>
            <a:r>
              <a:rPr lang="en-US" sz="2200" b="1" dirty="0">
                <a:solidFill>
                  <a:srgbClr val="FFFFFF"/>
                </a:solidFill>
                <a:latin typeface="Raleway"/>
                <a:cs typeface="Raleway"/>
              </a:rPr>
              <a:t>over 300 experts</a:t>
            </a:r>
            <a:r>
              <a:rPr lang="en-US" sz="2200" dirty="0">
                <a:solidFill>
                  <a:srgbClr val="FFFFFF"/>
                </a:solidFill>
                <a:latin typeface="Raleway"/>
                <a:cs typeface="Raleway"/>
              </a:rPr>
              <a:t>, overseen by a broadly constituted Federal Advisory Committee of </a:t>
            </a:r>
            <a:r>
              <a:rPr lang="en-US" sz="2200" b="1" dirty="0">
                <a:solidFill>
                  <a:srgbClr val="FFFFFF"/>
                </a:solidFill>
                <a:latin typeface="Raleway"/>
                <a:cs typeface="Raleway"/>
              </a:rPr>
              <a:t>60 members</a:t>
            </a:r>
            <a:r>
              <a:rPr lang="en-US" sz="2200" dirty="0">
                <a:solidFill>
                  <a:srgbClr val="FFFFFF"/>
                </a:solidFill>
                <a:latin typeface="Raleway"/>
                <a:cs typeface="Raleway"/>
              </a:rPr>
              <a:t>. It was developed from information and analyses gathered in over 70 workshops and listening sessions held across the country.”</a:t>
            </a:r>
          </a:p>
        </p:txBody>
      </p:sp>
    </p:spTree>
    <p:extLst>
      <p:ext uri="{BB962C8B-B14F-4D97-AF65-F5344CB8AC3E}">
        <p14:creationId xmlns:p14="http://schemas.microsoft.com/office/powerpoint/2010/main" val="8450246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rtinez-maker-standingon-shoulders-460x345.jpg"/>
          <p:cNvPicPr>
            <a:picLocks noChangeAspect="1"/>
          </p:cNvPicPr>
          <p:nvPr/>
        </p:nvPicPr>
        <p:blipFill>
          <a:blip r:embed="rId3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64" y="3026543"/>
            <a:ext cx="2530861" cy="189814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acilitate transparency by </a:t>
            </a:r>
            <a:r>
              <a:rPr lang="en-US" b="1" dirty="0"/>
              <a:t>capturing</a:t>
            </a:r>
            <a:r>
              <a:rPr lang="en-US" dirty="0"/>
              <a:t> and </a:t>
            </a:r>
            <a:r>
              <a:rPr lang="en-US" b="1" dirty="0"/>
              <a:t>communicating</a:t>
            </a:r>
            <a:r>
              <a:rPr lang="en-US" dirty="0"/>
              <a:t> scientific workflows</a:t>
            </a:r>
          </a:p>
          <a:p>
            <a:endParaRPr lang="en-US" dirty="0" smtClean="0"/>
          </a:p>
          <a:p>
            <a:r>
              <a:rPr lang="en-US" dirty="0" smtClean="0"/>
              <a:t>Increase </a:t>
            </a:r>
            <a:r>
              <a:rPr lang="en-US" b="1" dirty="0" smtClean="0"/>
              <a:t>trust in science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Computational Reproducibility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 smtClean="0"/>
              <a:t>Stand </a:t>
            </a:r>
            <a:r>
              <a:rPr lang="en-US" b="1" dirty="0"/>
              <a:t>on the shoulders of giants </a:t>
            </a:r>
            <a:r>
              <a:rPr lang="en-US" dirty="0"/>
              <a:t>(build on work that came before)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credit for that </a:t>
            </a:r>
            <a:r>
              <a:rPr lang="en-US" b="1" dirty="0"/>
              <a:t>secondary</a:t>
            </a:r>
            <a:r>
              <a:rPr lang="en-US" dirty="0"/>
              <a:t> </a:t>
            </a:r>
            <a:r>
              <a:rPr lang="en-US" dirty="0" smtClean="0"/>
              <a:t>usage enabling </a:t>
            </a:r>
            <a:r>
              <a:rPr lang="en-US" b="1" dirty="0" smtClean="0"/>
              <a:t>easy attribution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227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839538" y="948742"/>
            <a:ext cx="6925617" cy="3900078"/>
          </a:xfrm>
          <a:prstGeom prst="rect">
            <a:avLst/>
          </a:prstGeom>
        </p:spPr>
        <p:txBody>
          <a:bodyPr lIns="34299" tIns="17150" rIns="34299" bIns="17150"/>
          <a:lstStyle>
            <a:defPPr>
              <a:defRPr lang="en-US"/>
            </a:defPPr>
            <a:lvl1pPr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F2F1F3"/>
                </a:solidFill>
                <a:latin typeface="Work Sans" charset="0"/>
                <a:ea typeface="ＭＳ Ｐゴシック" charset="0"/>
                <a:cs typeface="Work Sans" charset="0"/>
                <a:sym typeface="Work Sans" charset="0"/>
              </a:defRPr>
            </a:lvl1pPr>
            <a:lvl2pPr marL="171496" indent="-85748"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342991" indent="-171496"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514487" indent="-257244"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685983" indent="-342991"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857479" algn="l" defTabSz="171496" rtl="0" eaLnBrk="1" latinLnBrk="0" hangingPunct="1"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1028974" algn="l" defTabSz="171496" rtl="0" eaLnBrk="1" latinLnBrk="0" hangingPunct="1"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1200470" algn="l" defTabSz="171496" rtl="0" eaLnBrk="1" latinLnBrk="0" hangingPunct="1"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1371966" algn="l" defTabSz="171496" rtl="0" eaLnBrk="1" latinLnBrk="0" hangingPunct="1"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rgbClr val="646B7A"/>
                </a:solidFill>
                <a:latin typeface="Raleway"/>
                <a:cs typeface="Raleway"/>
              </a:rPr>
              <a:t>Preserve the data 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rgbClr val="646B7A"/>
                </a:solidFill>
                <a:latin typeface="Raleway"/>
                <a:cs typeface="Raleway"/>
              </a:rPr>
              <a:t>Preserve the software workflow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rgbClr val="646B7A"/>
                </a:solidFill>
                <a:latin typeface="Raleway"/>
                <a:cs typeface="Raleway"/>
              </a:rPr>
              <a:t>Document what you did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rgbClr val="646B7A"/>
                </a:solidFill>
                <a:latin typeface="Raleway"/>
                <a:cs typeface="Raleway"/>
              </a:rPr>
              <a:t>Describe how to interpret it all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Practical Reproducibility</a:t>
            </a:r>
            <a:endParaRPr lang="en-US" dirty="0"/>
          </a:p>
        </p:txBody>
      </p:sp>
      <p:sp>
        <p:nvSpPr>
          <p:cNvPr id="17" name="Shape 299"/>
          <p:cNvSpPr>
            <a:spLocks noChangeAspect="1"/>
          </p:cNvSpPr>
          <p:nvPr/>
        </p:nvSpPr>
        <p:spPr bwMode="auto">
          <a:xfrm>
            <a:off x="1011000" y="886871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18" name="Shape 299"/>
          <p:cNvSpPr>
            <a:spLocks noChangeAspect="1"/>
          </p:cNvSpPr>
          <p:nvPr/>
        </p:nvSpPr>
        <p:spPr bwMode="auto">
          <a:xfrm>
            <a:off x="1011000" y="1648657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19" name="Shape 299"/>
          <p:cNvSpPr>
            <a:spLocks noChangeAspect="1"/>
          </p:cNvSpPr>
          <p:nvPr/>
        </p:nvSpPr>
        <p:spPr bwMode="auto">
          <a:xfrm>
            <a:off x="1011000" y="2410443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20" name="Shape 299"/>
          <p:cNvSpPr>
            <a:spLocks noChangeAspect="1"/>
          </p:cNvSpPr>
          <p:nvPr/>
        </p:nvSpPr>
        <p:spPr bwMode="auto">
          <a:xfrm>
            <a:off x="1011000" y="3172229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21" name="Shape 299"/>
          <p:cNvSpPr>
            <a:spLocks noChangeAspect="1"/>
          </p:cNvSpPr>
          <p:nvPr/>
        </p:nvSpPr>
        <p:spPr bwMode="auto">
          <a:xfrm>
            <a:off x="1011000" y="3934017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1" name="Picture 10" descr="knb-logo-t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495" y="3460346"/>
            <a:ext cx="914400" cy="914400"/>
          </a:xfrm>
          <a:prstGeom prst="rect">
            <a:avLst/>
          </a:prstGeom>
        </p:spPr>
      </p:pic>
      <p:pic>
        <p:nvPicPr>
          <p:cNvPr id="13" name="Picture 1" descr="DataONE_LOGO_Transparent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9121" y="3574646"/>
            <a:ext cx="286748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676" y="3460346"/>
            <a:ext cx="166467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98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DataONE Template 2017">
      <a:dk1>
        <a:srgbClr val="646B51"/>
      </a:dk1>
      <a:lt1>
        <a:srgbClr val="FFFFFF"/>
      </a:lt1>
      <a:dk2>
        <a:srgbClr val="646B51"/>
      </a:dk2>
      <a:lt2>
        <a:srgbClr val="DCDEE0"/>
      </a:lt2>
      <a:accent1>
        <a:srgbClr val="D4550F"/>
      </a:accent1>
      <a:accent2>
        <a:srgbClr val="357098"/>
      </a:accent2>
      <a:accent3>
        <a:srgbClr val="3F9897"/>
      </a:accent3>
      <a:accent4>
        <a:srgbClr val="6397C8"/>
      </a:accent4>
      <a:accent5>
        <a:srgbClr val="609E9E"/>
      </a:accent5>
      <a:accent6>
        <a:srgbClr val="7095BA"/>
      </a:accent6>
      <a:hlink>
        <a:srgbClr val="357098"/>
      </a:hlink>
      <a:folHlink>
        <a:srgbClr val="357098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1489</Words>
  <Application>Microsoft Macintosh PowerPoint</Application>
  <PresentationFormat>Custom</PresentationFormat>
  <Paragraphs>379</Paragraphs>
  <Slides>46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Matthew Jones</cp:lastModifiedBy>
  <cp:revision>365</cp:revision>
  <dcterms:modified xsi:type="dcterms:W3CDTF">2019-01-18T15:37:28Z</dcterms:modified>
  <cp:category/>
</cp:coreProperties>
</file>